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81" r:id="rId21"/>
    <p:sldId id="276" r:id="rId22"/>
    <p:sldId id="277" r:id="rId23"/>
    <p:sldId id="278" r:id="rId24"/>
    <p:sldId id="280" r:id="rId25"/>
  </p:sldIdLst>
  <p:sldSz cx="18288000" cy="10287000"/>
  <p:notesSz cx="6858000" cy="9144000"/>
  <p:embeddedFontLst>
    <p:embeddedFont>
      <p:font typeface="Arimo" panose="020B0604020202020204" pitchFamily="34" charset="0"/>
      <p:regular r:id="rId27"/>
    </p:embeddedFont>
    <p:embeddedFont>
      <p:font typeface="Calibri" panose="020F0502020204030204" pitchFamily="34" charset="0"/>
      <p:regular r:id="rId28"/>
      <p:bold r:id="rId29"/>
      <p:italic r:id="rId30"/>
      <p:boldItalic r:id="rId31"/>
    </p:embeddedFont>
    <p:embeddedFont>
      <p:font typeface="Now" pitchFamily="2" charset="77"/>
      <p:regular r:id="rId32"/>
    </p:embeddedFont>
    <p:embeddedFont>
      <p:font typeface="Now Bold" pitchFamily="2" charset="77"/>
      <p:regular r:id="rId33"/>
      <p:bold r:id="rId34"/>
    </p:embeddedFont>
    <p:embeddedFont>
      <p:font typeface="TAN Mon Cheri" pitchFamily="2" charset="0"/>
      <p:regular r:id="rId35"/>
    </p:embeddedFont>
    <p:embeddedFont>
      <p:font typeface="TT Commons Pro" panose="020B0103030102020204" pitchFamily="34" charset="77"/>
      <p:regular r:id="rId36"/>
    </p:embeddedFont>
    <p:embeddedFont>
      <p:font typeface="TT Commons Pro Bold" panose="020B0103030102020204" pitchFamily="34" charset="7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0" autoAdjust="0"/>
    <p:restoredTop sz="77347" autoAdjust="0"/>
  </p:normalViewPr>
  <p:slideViewPr>
    <p:cSldViewPr>
      <p:cViewPr varScale="1">
        <p:scale>
          <a:sx n="65" d="100"/>
          <a:sy n="65" d="100"/>
        </p:scale>
        <p:origin x="146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E472B3-DFAE-904A-9274-4EBD7FA58E82}" type="datetimeFigureOut">
              <a:rPr lang="en-SA" smtClean="0"/>
              <a:t>14/12/2021 R</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F7717-D574-CC4A-A97A-1A95F944D0A1}" type="slidenum">
              <a:rPr lang="en-SA" smtClean="0"/>
              <a:t>‹#›</a:t>
            </a:fld>
            <a:endParaRPr lang="en-SA"/>
          </a:p>
        </p:txBody>
      </p:sp>
    </p:spTree>
    <p:extLst>
      <p:ext uri="{BB962C8B-B14F-4D97-AF65-F5344CB8AC3E}">
        <p14:creationId xmlns:p14="http://schemas.microsoft.com/office/powerpoint/2010/main" val="4181610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Good morning, everyone, I'm going to talk about how did we prepared our data for modeling. At first, we captured outliers through the box plots of our feature, and we handled them using LOCAL OUTLIER FACTOR, its a method that computes the local density deviation of data points with respect to its neighbors. Second, we seems to have zero values, so we imputed them with mean. We scaled our data with </a:t>
            </a:r>
            <a:r>
              <a:rPr lang="en-US" sz="1200" kern="1200" dirty="0" err="1">
                <a:solidFill>
                  <a:schemeClr val="tx1"/>
                </a:solidFill>
                <a:effectLst/>
                <a:latin typeface="+mn-lt"/>
                <a:ea typeface="+mn-ea"/>
                <a:cs typeface="+mn-cs"/>
              </a:rPr>
              <a:t>standardscaler</a:t>
            </a:r>
            <a:r>
              <a:rPr lang="en-US" sz="1200" kern="1200" dirty="0">
                <a:solidFill>
                  <a:schemeClr val="tx1"/>
                </a:solidFill>
                <a:effectLst/>
                <a:latin typeface="+mn-lt"/>
                <a:ea typeface="+mn-ea"/>
                <a:cs typeface="+mn-cs"/>
              </a:rPr>
              <a:t> and finally we </a:t>
            </a:r>
            <a:r>
              <a:rPr lang="en-US" sz="1200" kern="1200" dirty="0" err="1">
                <a:solidFill>
                  <a:schemeClr val="tx1"/>
                </a:solidFill>
                <a:effectLst/>
                <a:latin typeface="+mn-lt"/>
                <a:ea typeface="+mn-ea"/>
                <a:cs typeface="+mn-cs"/>
              </a:rPr>
              <a:t>splited</a:t>
            </a:r>
            <a:r>
              <a:rPr lang="en-US" sz="1200" kern="1200" dirty="0">
                <a:solidFill>
                  <a:schemeClr val="tx1"/>
                </a:solidFill>
                <a:effectLst/>
                <a:latin typeface="+mn-lt"/>
                <a:ea typeface="+mn-ea"/>
                <a:cs typeface="+mn-cs"/>
              </a:rPr>
              <a:t> the data into train and test for modeling.</a:t>
            </a:r>
          </a:p>
          <a:p>
            <a:endParaRPr lang="en-SA" dirty="0"/>
          </a:p>
        </p:txBody>
      </p:sp>
      <p:sp>
        <p:nvSpPr>
          <p:cNvPr id="4" name="Slide Number Placeholder 3"/>
          <p:cNvSpPr>
            <a:spLocks noGrp="1"/>
          </p:cNvSpPr>
          <p:nvPr>
            <p:ph type="sldNum" sz="quarter" idx="5"/>
          </p:nvPr>
        </p:nvSpPr>
        <p:spPr/>
        <p:txBody>
          <a:bodyPr/>
          <a:lstStyle/>
          <a:p>
            <a:fld id="{9D1F7717-D574-CC4A-A97A-1A95F944D0A1}" type="slidenum">
              <a:rPr lang="en-SA" smtClean="0"/>
              <a:t>16</a:t>
            </a:fld>
            <a:endParaRPr lang="en-SA"/>
          </a:p>
        </p:txBody>
      </p:sp>
    </p:spTree>
    <p:extLst>
      <p:ext uri="{BB962C8B-B14F-4D97-AF65-F5344CB8AC3E}">
        <p14:creationId xmlns:p14="http://schemas.microsoft.com/office/powerpoint/2010/main" val="62216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big part of machine learning is classification — we want to know what class (a.k.a. group) an observation belongs to. </a:t>
            </a:r>
          </a:p>
          <a:p>
            <a:r>
              <a:rPr lang="en-US" sz="1200" kern="1200" dirty="0">
                <a:solidFill>
                  <a:schemeClr val="tx1"/>
                </a:solidFill>
                <a:effectLst/>
                <a:latin typeface="+mn-lt"/>
                <a:ea typeface="+mn-ea"/>
                <a:cs typeface="+mn-cs"/>
              </a:rPr>
              <a:t>Data science provides a plenty of classification algorithms and we have used different ML techniques such as  logistic regression, support vector machine, Random Forest classifier, and decision trees. The performances of all algorithms are evaluated based on recall because we wanted to decrease the number of FN due to the high impact on diabetes patients.  Results obtained show Ada boost classifier outperforms with the highest recall of 84% comparing to other algorithms. These results are verified using Receiver Operating Characteristic (ROC) curves with 76%</a:t>
            </a:r>
            <a:endParaRPr lang="en-SA" dirty="0"/>
          </a:p>
        </p:txBody>
      </p:sp>
      <p:sp>
        <p:nvSpPr>
          <p:cNvPr id="4" name="Slide Number Placeholder 3"/>
          <p:cNvSpPr>
            <a:spLocks noGrp="1"/>
          </p:cNvSpPr>
          <p:nvPr>
            <p:ph type="sldNum" sz="quarter" idx="5"/>
          </p:nvPr>
        </p:nvSpPr>
        <p:spPr/>
        <p:txBody>
          <a:bodyPr/>
          <a:lstStyle/>
          <a:p>
            <a:fld id="{9D1F7717-D574-CC4A-A97A-1A95F944D0A1}" type="slidenum">
              <a:rPr lang="en-SA" smtClean="0"/>
              <a:t>17</a:t>
            </a:fld>
            <a:endParaRPr lang="en-SA"/>
          </a:p>
        </p:txBody>
      </p:sp>
    </p:spTree>
    <p:extLst>
      <p:ext uri="{BB962C8B-B14F-4D97-AF65-F5344CB8AC3E}">
        <p14:creationId xmlns:p14="http://schemas.microsoft.com/office/powerpoint/2010/main" val="4247068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213364" cy="762000"/>
            <a:chOff x="0" y="0"/>
            <a:chExt cx="4284485" cy="1016000"/>
          </a:xfrm>
        </p:grpSpPr>
        <p:sp>
          <p:nvSpPr>
            <p:cNvPr id="3" name="TextBox 3"/>
            <p:cNvSpPr txBox="1"/>
            <p:nvPr/>
          </p:nvSpPr>
          <p:spPr>
            <a:xfrm>
              <a:off x="1189604" y="0"/>
              <a:ext cx="3094881" cy="1016000"/>
            </a:xfrm>
            <a:prstGeom prst="rect">
              <a:avLst/>
            </a:prstGeom>
          </p:spPr>
          <p:txBody>
            <a:bodyPr lIns="0" tIns="0" rIns="0" bIns="0" rtlCol="0" anchor="t">
              <a:spAutoFit/>
            </a:bodyPr>
            <a:lstStyle/>
            <a:p>
              <a:pPr>
                <a:lnSpc>
                  <a:spcPts val="3000"/>
                </a:lnSpc>
              </a:pPr>
              <a:r>
                <a:rPr lang="en-US" sz="2500">
                  <a:solidFill>
                    <a:srgbClr val="000000"/>
                  </a:solidFill>
                  <a:latin typeface="TT Commons Pro"/>
                </a:rPr>
                <a:t>Diabetes  Awareness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89751"/>
              <a:ext cx="944010" cy="710582"/>
            </a:xfrm>
            <a:prstGeom prst="rect">
              <a:avLst/>
            </a:prstGeom>
          </p:spPr>
        </p:pic>
      </p:grpSp>
      <p:pic>
        <p:nvPicPr>
          <p:cNvPr id="5" name="Picture 5"/>
          <p:cNvPicPr>
            <a:picLocks noChangeAspect="1"/>
          </p:cNvPicPr>
          <p:nvPr/>
        </p:nvPicPr>
        <p:blipFill>
          <a:blip r:embed="rId4"/>
          <a:srcRect l="3588" r="3588"/>
          <a:stretch>
            <a:fillRect/>
          </a:stretch>
        </p:blipFill>
        <p:spPr>
          <a:xfrm rot="337666">
            <a:off x="447388" y="-133490"/>
            <a:ext cx="18447884" cy="16247309"/>
          </a:xfrm>
          <a:prstGeom prst="rect">
            <a:avLst/>
          </a:prstGeom>
        </p:spPr>
      </p:pic>
      <p:sp>
        <p:nvSpPr>
          <p:cNvPr id="6" name="TextBox 6"/>
          <p:cNvSpPr txBox="1"/>
          <p:nvPr/>
        </p:nvSpPr>
        <p:spPr>
          <a:xfrm>
            <a:off x="1028700" y="3069924"/>
            <a:ext cx="13518572" cy="3560657"/>
          </a:xfrm>
          <a:prstGeom prst="rect">
            <a:avLst/>
          </a:prstGeom>
        </p:spPr>
        <p:txBody>
          <a:bodyPr lIns="0" tIns="0" rIns="0" bIns="0" rtlCol="0" anchor="t">
            <a:spAutoFit/>
          </a:bodyPr>
          <a:lstStyle/>
          <a:p>
            <a:pPr>
              <a:lnSpc>
                <a:spcPts val="14400"/>
              </a:lnSpc>
            </a:pPr>
            <a:r>
              <a:rPr lang="en-US" sz="9600">
                <a:solidFill>
                  <a:srgbClr val="000000"/>
                </a:solidFill>
                <a:latin typeface="TAN Mon Cheri"/>
              </a:rPr>
              <a:t>PREDICTING DIABETES</a:t>
            </a:r>
          </a:p>
        </p:txBody>
      </p:sp>
      <p:sp>
        <p:nvSpPr>
          <p:cNvPr id="7" name="TextBox 7"/>
          <p:cNvSpPr txBox="1"/>
          <p:nvPr/>
        </p:nvSpPr>
        <p:spPr>
          <a:xfrm>
            <a:off x="12982214" y="949325"/>
            <a:ext cx="3802205" cy="428625"/>
          </a:xfrm>
          <a:prstGeom prst="rect">
            <a:avLst/>
          </a:prstGeom>
        </p:spPr>
        <p:txBody>
          <a:bodyPr lIns="0" tIns="0" rIns="0" bIns="0" rtlCol="0" anchor="t">
            <a:spAutoFit/>
          </a:bodyPr>
          <a:lstStyle/>
          <a:p>
            <a:pPr>
              <a:lnSpc>
                <a:spcPts val="3499"/>
              </a:lnSpc>
            </a:pPr>
            <a:r>
              <a:rPr lang="en-US" sz="2499">
                <a:solidFill>
                  <a:srgbClr val="000000"/>
                </a:solidFill>
                <a:latin typeface="TT Commons Pro"/>
              </a:rPr>
              <a:t>NOV 2021</a:t>
            </a:r>
          </a:p>
        </p:txBody>
      </p:sp>
      <p:grpSp>
        <p:nvGrpSpPr>
          <p:cNvPr id="8" name="Group 8"/>
          <p:cNvGrpSpPr/>
          <p:nvPr/>
        </p:nvGrpSpPr>
        <p:grpSpPr>
          <a:xfrm>
            <a:off x="12982214" y="7783377"/>
            <a:ext cx="3802205" cy="1474923"/>
            <a:chOff x="0" y="-47625"/>
            <a:chExt cx="5069606" cy="1966564"/>
          </a:xfrm>
        </p:grpSpPr>
        <p:sp>
          <p:nvSpPr>
            <p:cNvPr id="9" name="TextBox 9"/>
            <p:cNvSpPr txBox="1"/>
            <p:nvPr/>
          </p:nvSpPr>
          <p:spPr>
            <a:xfrm>
              <a:off x="0" y="-47625"/>
              <a:ext cx="5069606" cy="551433"/>
            </a:xfrm>
            <a:prstGeom prst="rect">
              <a:avLst/>
            </a:prstGeom>
          </p:spPr>
          <p:txBody>
            <a:bodyPr lIns="0" tIns="0" rIns="0" bIns="0" rtlCol="0" anchor="t">
              <a:spAutoFit/>
            </a:bodyPr>
            <a:lstStyle/>
            <a:p>
              <a:pPr>
                <a:lnSpc>
                  <a:spcPts val="3499"/>
                </a:lnSpc>
              </a:pPr>
              <a:r>
                <a:rPr lang="en-US" sz="2500" dirty="0">
                  <a:solidFill>
                    <a:srgbClr val="000000"/>
                  </a:solidFill>
                  <a:latin typeface="TT Commons Pro Bold"/>
                </a:rPr>
                <a:t>Presented By:</a:t>
              </a:r>
              <a:endParaRPr lang="en-US" sz="1200" dirty="0">
                <a:solidFill>
                  <a:srgbClr val="000000"/>
                </a:solidFill>
                <a:latin typeface="TT Commons Pro Bold"/>
              </a:endParaRPr>
            </a:p>
          </p:txBody>
        </p:sp>
        <p:sp>
          <p:nvSpPr>
            <p:cNvPr id="10" name="TextBox 10"/>
            <p:cNvSpPr txBox="1"/>
            <p:nvPr/>
          </p:nvSpPr>
          <p:spPr>
            <a:xfrm>
              <a:off x="0" y="770647"/>
              <a:ext cx="5069606" cy="1148292"/>
            </a:xfrm>
            <a:prstGeom prst="rect">
              <a:avLst/>
            </a:prstGeom>
          </p:spPr>
          <p:txBody>
            <a:bodyPr lIns="0" tIns="0" rIns="0" bIns="0" rtlCol="0" anchor="t">
              <a:spAutoFit/>
            </a:bodyPr>
            <a:lstStyle/>
            <a:p>
              <a:pPr>
                <a:lnSpc>
                  <a:spcPts val="3499"/>
                </a:lnSpc>
              </a:pPr>
              <a:r>
                <a:rPr lang="en-US" sz="2500" dirty="0">
                  <a:solidFill>
                    <a:srgbClr val="000000"/>
                  </a:solidFill>
                  <a:latin typeface="TT Commons Pro"/>
                </a:rPr>
                <a:t>Sultanah Aldossari</a:t>
              </a:r>
            </a:p>
            <a:p>
              <a:pPr>
                <a:lnSpc>
                  <a:spcPts val="3499"/>
                </a:lnSpc>
              </a:pPr>
              <a:r>
                <a:rPr lang="en-US" sz="2499" dirty="0">
                  <a:solidFill>
                    <a:srgbClr val="000000"/>
                  </a:solidFill>
                  <a:latin typeface="TT Commons Pro"/>
                </a:rPr>
                <a:t>Rawan Alharbi</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a:stretch>
            <a:fillRect/>
          </a:stretch>
        </p:blipFill>
        <p:spPr>
          <a:xfrm rot="-1669334">
            <a:off x="-5480489" y="-5919544"/>
            <a:ext cx="12276134" cy="12276134"/>
          </a:xfrm>
          <a:prstGeom prst="rect">
            <a:avLst/>
          </a:prstGeom>
        </p:spPr>
      </p:pic>
      <p:pic>
        <p:nvPicPr>
          <p:cNvPr id="3" name="Picture 3"/>
          <p:cNvPicPr>
            <a:picLocks noChangeAspect="1"/>
          </p:cNvPicPr>
          <p:nvPr/>
        </p:nvPicPr>
        <p:blipFill>
          <a:blip r:embed="rId3"/>
          <a:srcRect/>
          <a:stretch>
            <a:fillRect/>
          </a:stretch>
        </p:blipFill>
        <p:spPr>
          <a:xfrm>
            <a:off x="1028700" y="4041167"/>
            <a:ext cx="16694827" cy="5217133"/>
          </a:xfrm>
          <a:prstGeom prst="rect">
            <a:avLst/>
          </a:prstGeom>
        </p:spPr>
      </p:pic>
      <p:grpSp>
        <p:nvGrpSpPr>
          <p:cNvPr id="4" name="Group 4"/>
          <p:cNvGrpSpPr/>
          <p:nvPr/>
        </p:nvGrpSpPr>
        <p:grpSpPr>
          <a:xfrm>
            <a:off x="812268" y="872046"/>
            <a:ext cx="9051364" cy="3688193"/>
            <a:chOff x="0" y="0"/>
            <a:chExt cx="12068485" cy="4917591"/>
          </a:xfrm>
        </p:grpSpPr>
        <p:sp>
          <p:nvSpPr>
            <p:cNvPr id="5" name="TextBox 5"/>
            <p:cNvSpPr txBox="1"/>
            <p:nvPr/>
          </p:nvSpPr>
          <p:spPr>
            <a:xfrm>
              <a:off x="0" y="4398020"/>
              <a:ext cx="8917028" cy="519571"/>
            </a:xfrm>
            <a:prstGeom prst="rect">
              <a:avLst/>
            </a:prstGeom>
          </p:spPr>
          <p:txBody>
            <a:bodyPr lIns="0" tIns="0" rIns="0" bIns="0" rtlCol="0" anchor="t">
              <a:spAutoFit/>
            </a:bodyPr>
            <a:lstStyle/>
            <a:p>
              <a:pPr>
                <a:lnSpc>
                  <a:spcPts val="3120"/>
                </a:lnSpc>
              </a:pPr>
              <a:endParaRPr/>
            </a:p>
          </p:txBody>
        </p:sp>
        <p:sp>
          <p:nvSpPr>
            <p:cNvPr id="6" name="TextBox 6"/>
            <p:cNvSpPr txBox="1"/>
            <p:nvPr/>
          </p:nvSpPr>
          <p:spPr>
            <a:xfrm>
              <a:off x="0" y="3252228"/>
              <a:ext cx="8917028" cy="636411"/>
            </a:xfrm>
            <a:prstGeom prst="rect">
              <a:avLst/>
            </a:prstGeom>
          </p:spPr>
          <p:txBody>
            <a:bodyPr lIns="0" tIns="0" rIns="0" bIns="0" rtlCol="0" anchor="t">
              <a:spAutoFit/>
            </a:bodyPr>
            <a:lstStyle/>
            <a:p>
              <a:pPr>
                <a:lnSpc>
                  <a:spcPts val="3900"/>
                </a:lnSpc>
              </a:pPr>
              <a:endParaRPr/>
            </a:p>
          </p:txBody>
        </p:sp>
        <p:sp>
          <p:nvSpPr>
            <p:cNvPr id="7" name="TextBox 7"/>
            <p:cNvSpPr txBox="1"/>
            <p:nvPr/>
          </p:nvSpPr>
          <p:spPr>
            <a:xfrm>
              <a:off x="0" y="-161925"/>
              <a:ext cx="12068485" cy="2699667"/>
            </a:xfrm>
            <a:prstGeom prst="rect">
              <a:avLst/>
            </a:prstGeom>
          </p:spPr>
          <p:txBody>
            <a:bodyPr lIns="0" tIns="0" rIns="0" bIns="0" rtlCol="0" anchor="t">
              <a:spAutoFit/>
            </a:bodyPr>
            <a:lstStyle/>
            <a:p>
              <a:pPr>
                <a:lnSpc>
                  <a:spcPts val="8400"/>
                </a:lnSpc>
              </a:pPr>
              <a:r>
                <a:rPr lang="en-US" sz="5600">
                  <a:solidFill>
                    <a:srgbClr val="000000"/>
                  </a:solidFill>
                  <a:latin typeface="TAN Mon Cheri"/>
                </a:rPr>
                <a:t>EXPOLARITY DATA ANALYSIS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a:stretch>
            <a:fillRect/>
          </a:stretch>
        </p:blipFill>
        <p:spPr>
          <a:xfrm rot="-1669334">
            <a:off x="-5480489" y="-5919544"/>
            <a:ext cx="12276134" cy="12276134"/>
          </a:xfrm>
          <a:prstGeom prst="rect">
            <a:avLst/>
          </a:prstGeom>
        </p:spPr>
      </p:pic>
      <p:grpSp>
        <p:nvGrpSpPr>
          <p:cNvPr id="3" name="Group 3"/>
          <p:cNvGrpSpPr/>
          <p:nvPr/>
        </p:nvGrpSpPr>
        <p:grpSpPr>
          <a:xfrm>
            <a:off x="812268" y="872046"/>
            <a:ext cx="9051364" cy="3688193"/>
            <a:chOff x="0" y="0"/>
            <a:chExt cx="12068485" cy="4917591"/>
          </a:xfrm>
        </p:grpSpPr>
        <p:sp>
          <p:nvSpPr>
            <p:cNvPr id="4" name="TextBox 4"/>
            <p:cNvSpPr txBox="1"/>
            <p:nvPr/>
          </p:nvSpPr>
          <p:spPr>
            <a:xfrm>
              <a:off x="0" y="4398020"/>
              <a:ext cx="8917028" cy="519571"/>
            </a:xfrm>
            <a:prstGeom prst="rect">
              <a:avLst/>
            </a:prstGeom>
          </p:spPr>
          <p:txBody>
            <a:bodyPr lIns="0" tIns="0" rIns="0" bIns="0" rtlCol="0" anchor="t">
              <a:spAutoFit/>
            </a:bodyPr>
            <a:lstStyle/>
            <a:p>
              <a:pPr>
                <a:lnSpc>
                  <a:spcPts val="3120"/>
                </a:lnSpc>
              </a:pPr>
              <a:endParaRPr/>
            </a:p>
          </p:txBody>
        </p:sp>
        <p:sp>
          <p:nvSpPr>
            <p:cNvPr id="5" name="TextBox 5"/>
            <p:cNvSpPr txBox="1"/>
            <p:nvPr/>
          </p:nvSpPr>
          <p:spPr>
            <a:xfrm>
              <a:off x="0" y="3252228"/>
              <a:ext cx="8917028" cy="636411"/>
            </a:xfrm>
            <a:prstGeom prst="rect">
              <a:avLst/>
            </a:prstGeom>
          </p:spPr>
          <p:txBody>
            <a:bodyPr lIns="0" tIns="0" rIns="0" bIns="0" rtlCol="0" anchor="t">
              <a:spAutoFit/>
            </a:bodyPr>
            <a:lstStyle/>
            <a:p>
              <a:pPr>
                <a:lnSpc>
                  <a:spcPts val="3900"/>
                </a:lnSpc>
              </a:pPr>
              <a:endParaRPr/>
            </a:p>
          </p:txBody>
        </p:sp>
        <p:sp>
          <p:nvSpPr>
            <p:cNvPr id="6" name="TextBox 6"/>
            <p:cNvSpPr txBox="1"/>
            <p:nvPr/>
          </p:nvSpPr>
          <p:spPr>
            <a:xfrm>
              <a:off x="0" y="-161925"/>
              <a:ext cx="12068485" cy="2699667"/>
            </a:xfrm>
            <a:prstGeom prst="rect">
              <a:avLst/>
            </a:prstGeom>
          </p:spPr>
          <p:txBody>
            <a:bodyPr lIns="0" tIns="0" rIns="0" bIns="0" rtlCol="0" anchor="t">
              <a:spAutoFit/>
            </a:bodyPr>
            <a:lstStyle/>
            <a:p>
              <a:pPr>
                <a:lnSpc>
                  <a:spcPts val="8400"/>
                </a:lnSpc>
              </a:pPr>
              <a:r>
                <a:rPr lang="en-US" sz="5600">
                  <a:solidFill>
                    <a:srgbClr val="000000"/>
                  </a:solidFill>
                  <a:latin typeface="TAN Mon Cheri"/>
                </a:rPr>
                <a:t>EXPOLARITY DATA ANALYSIS</a:t>
              </a:r>
            </a:p>
          </p:txBody>
        </p:sp>
      </p:grpSp>
      <p:pic>
        <p:nvPicPr>
          <p:cNvPr id="7" name="Picture 7"/>
          <p:cNvPicPr>
            <a:picLocks noChangeAspect="1"/>
          </p:cNvPicPr>
          <p:nvPr/>
        </p:nvPicPr>
        <p:blipFill>
          <a:blip r:embed="rId3"/>
          <a:srcRect/>
          <a:stretch>
            <a:fillRect/>
          </a:stretch>
        </p:blipFill>
        <p:spPr>
          <a:xfrm>
            <a:off x="1096077" y="3897801"/>
            <a:ext cx="16450844" cy="49763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a:stretch>
            <a:fillRect/>
          </a:stretch>
        </p:blipFill>
        <p:spPr>
          <a:xfrm rot="-1669334">
            <a:off x="-5480489" y="-5919544"/>
            <a:ext cx="12276134" cy="12276134"/>
          </a:xfrm>
          <a:prstGeom prst="rect">
            <a:avLst/>
          </a:prstGeom>
        </p:spPr>
      </p:pic>
      <p:pic>
        <p:nvPicPr>
          <p:cNvPr id="3" name="Picture 3"/>
          <p:cNvPicPr>
            <a:picLocks noChangeAspect="1"/>
          </p:cNvPicPr>
          <p:nvPr/>
        </p:nvPicPr>
        <p:blipFill>
          <a:blip r:embed="rId3"/>
          <a:srcRect/>
          <a:stretch>
            <a:fillRect/>
          </a:stretch>
        </p:blipFill>
        <p:spPr>
          <a:xfrm>
            <a:off x="1028700" y="3857861"/>
            <a:ext cx="16823716" cy="5173293"/>
          </a:xfrm>
          <a:prstGeom prst="rect">
            <a:avLst/>
          </a:prstGeom>
        </p:spPr>
      </p:pic>
      <p:grpSp>
        <p:nvGrpSpPr>
          <p:cNvPr id="4" name="Group 4"/>
          <p:cNvGrpSpPr/>
          <p:nvPr/>
        </p:nvGrpSpPr>
        <p:grpSpPr>
          <a:xfrm>
            <a:off x="812268" y="872046"/>
            <a:ext cx="9051364" cy="3688193"/>
            <a:chOff x="0" y="0"/>
            <a:chExt cx="12068485" cy="4917591"/>
          </a:xfrm>
        </p:grpSpPr>
        <p:sp>
          <p:nvSpPr>
            <p:cNvPr id="5" name="TextBox 5"/>
            <p:cNvSpPr txBox="1"/>
            <p:nvPr/>
          </p:nvSpPr>
          <p:spPr>
            <a:xfrm>
              <a:off x="0" y="4398020"/>
              <a:ext cx="8917028" cy="519571"/>
            </a:xfrm>
            <a:prstGeom prst="rect">
              <a:avLst/>
            </a:prstGeom>
          </p:spPr>
          <p:txBody>
            <a:bodyPr lIns="0" tIns="0" rIns="0" bIns="0" rtlCol="0" anchor="t">
              <a:spAutoFit/>
            </a:bodyPr>
            <a:lstStyle/>
            <a:p>
              <a:pPr>
                <a:lnSpc>
                  <a:spcPts val="3120"/>
                </a:lnSpc>
              </a:pPr>
              <a:endParaRPr/>
            </a:p>
          </p:txBody>
        </p:sp>
        <p:sp>
          <p:nvSpPr>
            <p:cNvPr id="6" name="TextBox 6"/>
            <p:cNvSpPr txBox="1"/>
            <p:nvPr/>
          </p:nvSpPr>
          <p:spPr>
            <a:xfrm>
              <a:off x="0" y="3252228"/>
              <a:ext cx="8917028" cy="636411"/>
            </a:xfrm>
            <a:prstGeom prst="rect">
              <a:avLst/>
            </a:prstGeom>
          </p:spPr>
          <p:txBody>
            <a:bodyPr lIns="0" tIns="0" rIns="0" bIns="0" rtlCol="0" anchor="t">
              <a:spAutoFit/>
            </a:bodyPr>
            <a:lstStyle/>
            <a:p>
              <a:pPr>
                <a:lnSpc>
                  <a:spcPts val="3900"/>
                </a:lnSpc>
              </a:pPr>
              <a:endParaRPr/>
            </a:p>
          </p:txBody>
        </p:sp>
        <p:sp>
          <p:nvSpPr>
            <p:cNvPr id="7" name="TextBox 7"/>
            <p:cNvSpPr txBox="1"/>
            <p:nvPr/>
          </p:nvSpPr>
          <p:spPr>
            <a:xfrm>
              <a:off x="0" y="-161925"/>
              <a:ext cx="12068485" cy="2699667"/>
            </a:xfrm>
            <a:prstGeom prst="rect">
              <a:avLst/>
            </a:prstGeom>
          </p:spPr>
          <p:txBody>
            <a:bodyPr lIns="0" tIns="0" rIns="0" bIns="0" rtlCol="0" anchor="t">
              <a:spAutoFit/>
            </a:bodyPr>
            <a:lstStyle/>
            <a:p>
              <a:pPr>
                <a:lnSpc>
                  <a:spcPts val="8400"/>
                </a:lnSpc>
              </a:pPr>
              <a:r>
                <a:rPr lang="en-US" sz="5600">
                  <a:solidFill>
                    <a:srgbClr val="000000"/>
                  </a:solidFill>
                  <a:latin typeface="TAN Mon Cheri"/>
                </a:rPr>
                <a:t>EXPOLARITY DATA ANALYSIS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a:stretch>
            <a:fillRect/>
          </a:stretch>
        </p:blipFill>
        <p:spPr>
          <a:xfrm rot="-1669334">
            <a:off x="-5480489" y="-5919544"/>
            <a:ext cx="12276134" cy="12276134"/>
          </a:xfrm>
          <a:prstGeom prst="rect">
            <a:avLst/>
          </a:prstGeom>
        </p:spPr>
      </p:pic>
      <p:pic>
        <p:nvPicPr>
          <p:cNvPr id="3" name="Picture 3"/>
          <p:cNvPicPr>
            <a:picLocks noChangeAspect="1"/>
          </p:cNvPicPr>
          <p:nvPr/>
        </p:nvPicPr>
        <p:blipFill>
          <a:blip r:embed="rId3"/>
          <a:srcRect/>
          <a:stretch>
            <a:fillRect/>
          </a:stretch>
        </p:blipFill>
        <p:spPr>
          <a:xfrm>
            <a:off x="1028700" y="3971406"/>
            <a:ext cx="16457257" cy="5286894"/>
          </a:xfrm>
          <a:prstGeom prst="rect">
            <a:avLst/>
          </a:prstGeom>
        </p:spPr>
      </p:pic>
      <p:grpSp>
        <p:nvGrpSpPr>
          <p:cNvPr id="4" name="Group 4"/>
          <p:cNvGrpSpPr/>
          <p:nvPr/>
        </p:nvGrpSpPr>
        <p:grpSpPr>
          <a:xfrm>
            <a:off x="812268" y="872046"/>
            <a:ext cx="9051364" cy="3688193"/>
            <a:chOff x="0" y="0"/>
            <a:chExt cx="12068485" cy="4917591"/>
          </a:xfrm>
        </p:grpSpPr>
        <p:sp>
          <p:nvSpPr>
            <p:cNvPr id="5" name="TextBox 5"/>
            <p:cNvSpPr txBox="1"/>
            <p:nvPr/>
          </p:nvSpPr>
          <p:spPr>
            <a:xfrm>
              <a:off x="0" y="4398020"/>
              <a:ext cx="8917028" cy="519571"/>
            </a:xfrm>
            <a:prstGeom prst="rect">
              <a:avLst/>
            </a:prstGeom>
          </p:spPr>
          <p:txBody>
            <a:bodyPr lIns="0" tIns="0" rIns="0" bIns="0" rtlCol="0" anchor="t">
              <a:spAutoFit/>
            </a:bodyPr>
            <a:lstStyle/>
            <a:p>
              <a:pPr>
                <a:lnSpc>
                  <a:spcPts val="3120"/>
                </a:lnSpc>
              </a:pPr>
              <a:endParaRPr/>
            </a:p>
          </p:txBody>
        </p:sp>
        <p:sp>
          <p:nvSpPr>
            <p:cNvPr id="6" name="TextBox 6"/>
            <p:cNvSpPr txBox="1"/>
            <p:nvPr/>
          </p:nvSpPr>
          <p:spPr>
            <a:xfrm>
              <a:off x="0" y="3252228"/>
              <a:ext cx="8917028" cy="636411"/>
            </a:xfrm>
            <a:prstGeom prst="rect">
              <a:avLst/>
            </a:prstGeom>
          </p:spPr>
          <p:txBody>
            <a:bodyPr lIns="0" tIns="0" rIns="0" bIns="0" rtlCol="0" anchor="t">
              <a:spAutoFit/>
            </a:bodyPr>
            <a:lstStyle/>
            <a:p>
              <a:pPr>
                <a:lnSpc>
                  <a:spcPts val="3900"/>
                </a:lnSpc>
              </a:pPr>
              <a:endParaRPr/>
            </a:p>
          </p:txBody>
        </p:sp>
        <p:sp>
          <p:nvSpPr>
            <p:cNvPr id="7" name="TextBox 7"/>
            <p:cNvSpPr txBox="1"/>
            <p:nvPr/>
          </p:nvSpPr>
          <p:spPr>
            <a:xfrm>
              <a:off x="0" y="-161925"/>
              <a:ext cx="12068485" cy="2699667"/>
            </a:xfrm>
            <a:prstGeom prst="rect">
              <a:avLst/>
            </a:prstGeom>
          </p:spPr>
          <p:txBody>
            <a:bodyPr lIns="0" tIns="0" rIns="0" bIns="0" rtlCol="0" anchor="t">
              <a:spAutoFit/>
            </a:bodyPr>
            <a:lstStyle/>
            <a:p>
              <a:pPr>
                <a:lnSpc>
                  <a:spcPts val="8400"/>
                </a:lnSpc>
              </a:pPr>
              <a:r>
                <a:rPr lang="en-US" sz="5600">
                  <a:solidFill>
                    <a:srgbClr val="000000"/>
                  </a:solidFill>
                  <a:latin typeface="TAN Mon Cheri"/>
                </a:rPr>
                <a:t>EXPOLARITY DATA ANALYSIS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a:stretch>
            <a:fillRect/>
          </a:stretch>
        </p:blipFill>
        <p:spPr>
          <a:xfrm rot="-1669334">
            <a:off x="-5480489" y="-5919544"/>
            <a:ext cx="12276134" cy="12276134"/>
          </a:xfrm>
          <a:prstGeom prst="rect">
            <a:avLst/>
          </a:prstGeom>
        </p:spPr>
      </p:pic>
      <p:pic>
        <p:nvPicPr>
          <p:cNvPr id="3" name="Picture 3"/>
          <p:cNvPicPr>
            <a:picLocks noChangeAspect="1"/>
          </p:cNvPicPr>
          <p:nvPr/>
        </p:nvPicPr>
        <p:blipFill>
          <a:blip r:embed="rId3"/>
          <a:srcRect/>
          <a:stretch>
            <a:fillRect/>
          </a:stretch>
        </p:blipFill>
        <p:spPr>
          <a:xfrm>
            <a:off x="812268" y="3875934"/>
            <a:ext cx="16899488" cy="5302214"/>
          </a:xfrm>
          <a:prstGeom prst="rect">
            <a:avLst/>
          </a:prstGeom>
        </p:spPr>
      </p:pic>
      <p:grpSp>
        <p:nvGrpSpPr>
          <p:cNvPr id="4" name="Group 4"/>
          <p:cNvGrpSpPr/>
          <p:nvPr/>
        </p:nvGrpSpPr>
        <p:grpSpPr>
          <a:xfrm>
            <a:off x="812268" y="872046"/>
            <a:ext cx="9051364" cy="3688193"/>
            <a:chOff x="0" y="0"/>
            <a:chExt cx="12068485" cy="4917591"/>
          </a:xfrm>
        </p:grpSpPr>
        <p:sp>
          <p:nvSpPr>
            <p:cNvPr id="5" name="TextBox 5"/>
            <p:cNvSpPr txBox="1"/>
            <p:nvPr/>
          </p:nvSpPr>
          <p:spPr>
            <a:xfrm>
              <a:off x="0" y="4398020"/>
              <a:ext cx="8917028" cy="519571"/>
            </a:xfrm>
            <a:prstGeom prst="rect">
              <a:avLst/>
            </a:prstGeom>
          </p:spPr>
          <p:txBody>
            <a:bodyPr lIns="0" tIns="0" rIns="0" bIns="0" rtlCol="0" anchor="t">
              <a:spAutoFit/>
            </a:bodyPr>
            <a:lstStyle/>
            <a:p>
              <a:pPr>
                <a:lnSpc>
                  <a:spcPts val="3120"/>
                </a:lnSpc>
              </a:pPr>
              <a:endParaRPr/>
            </a:p>
          </p:txBody>
        </p:sp>
        <p:sp>
          <p:nvSpPr>
            <p:cNvPr id="6" name="TextBox 6"/>
            <p:cNvSpPr txBox="1"/>
            <p:nvPr/>
          </p:nvSpPr>
          <p:spPr>
            <a:xfrm>
              <a:off x="0" y="3252228"/>
              <a:ext cx="8917028" cy="636411"/>
            </a:xfrm>
            <a:prstGeom prst="rect">
              <a:avLst/>
            </a:prstGeom>
          </p:spPr>
          <p:txBody>
            <a:bodyPr lIns="0" tIns="0" rIns="0" bIns="0" rtlCol="0" anchor="t">
              <a:spAutoFit/>
            </a:bodyPr>
            <a:lstStyle/>
            <a:p>
              <a:pPr>
                <a:lnSpc>
                  <a:spcPts val="3900"/>
                </a:lnSpc>
              </a:pPr>
              <a:endParaRPr/>
            </a:p>
          </p:txBody>
        </p:sp>
        <p:sp>
          <p:nvSpPr>
            <p:cNvPr id="7" name="TextBox 7"/>
            <p:cNvSpPr txBox="1"/>
            <p:nvPr/>
          </p:nvSpPr>
          <p:spPr>
            <a:xfrm>
              <a:off x="0" y="-161925"/>
              <a:ext cx="12068485" cy="2699667"/>
            </a:xfrm>
            <a:prstGeom prst="rect">
              <a:avLst/>
            </a:prstGeom>
          </p:spPr>
          <p:txBody>
            <a:bodyPr lIns="0" tIns="0" rIns="0" bIns="0" rtlCol="0" anchor="t">
              <a:spAutoFit/>
            </a:bodyPr>
            <a:lstStyle/>
            <a:p>
              <a:pPr>
                <a:lnSpc>
                  <a:spcPts val="8400"/>
                </a:lnSpc>
              </a:pPr>
              <a:r>
                <a:rPr lang="en-US" sz="5600">
                  <a:solidFill>
                    <a:srgbClr val="000000"/>
                  </a:solidFill>
                  <a:latin typeface="TAN Mon Cheri"/>
                </a:rPr>
                <a:t>EXPOLARITY DATA ANALYSIS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946" t="64532"/>
          <a:stretch>
            <a:fillRect/>
          </a:stretch>
        </p:blipFill>
        <p:spPr>
          <a:xfrm>
            <a:off x="0" y="0"/>
            <a:ext cx="18288000" cy="10287000"/>
          </a:xfrm>
          <a:prstGeom prst="rect">
            <a:avLst/>
          </a:prstGeom>
        </p:spPr>
      </p:pic>
      <p:grpSp>
        <p:nvGrpSpPr>
          <p:cNvPr id="3" name="Group 3"/>
          <p:cNvGrpSpPr/>
          <p:nvPr/>
        </p:nvGrpSpPr>
        <p:grpSpPr>
          <a:xfrm>
            <a:off x="6213313" y="-533870"/>
            <a:ext cx="12561810" cy="12912934"/>
            <a:chOff x="0" y="0"/>
            <a:chExt cx="4052466" cy="4165739"/>
          </a:xfrm>
        </p:grpSpPr>
        <p:sp>
          <p:nvSpPr>
            <p:cNvPr id="4" name="Freeform 4"/>
            <p:cNvSpPr/>
            <p:nvPr/>
          </p:nvSpPr>
          <p:spPr>
            <a:xfrm>
              <a:off x="0" y="0"/>
              <a:ext cx="4052466" cy="4165739"/>
            </a:xfrm>
            <a:custGeom>
              <a:avLst/>
              <a:gdLst/>
              <a:ahLst/>
              <a:cxnLst/>
              <a:rect l="l" t="t" r="r" b="b"/>
              <a:pathLst>
                <a:path w="4052466" h="4165739">
                  <a:moveTo>
                    <a:pt x="3928006" y="4165739"/>
                  </a:moveTo>
                  <a:lnTo>
                    <a:pt x="124460" y="4165739"/>
                  </a:lnTo>
                  <a:cubicBezTo>
                    <a:pt x="55880" y="4165739"/>
                    <a:pt x="0" y="4109859"/>
                    <a:pt x="0" y="4041279"/>
                  </a:cubicBezTo>
                  <a:lnTo>
                    <a:pt x="0" y="124460"/>
                  </a:lnTo>
                  <a:cubicBezTo>
                    <a:pt x="0" y="55880"/>
                    <a:pt x="55880" y="0"/>
                    <a:pt x="124460" y="0"/>
                  </a:cubicBezTo>
                  <a:lnTo>
                    <a:pt x="3928006" y="0"/>
                  </a:lnTo>
                  <a:cubicBezTo>
                    <a:pt x="3996586" y="0"/>
                    <a:pt x="4052466" y="55880"/>
                    <a:pt x="4052466" y="124460"/>
                  </a:cubicBezTo>
                  <a:lnTo>
                    <a:pt x="4052466" y="4041279"/>
                  </a:lnTo>
                  <a:cubicBezTo>
                    <a:pt x="4052466" y="4109859"/>
                    <a:pt x="3996586" y="4165739"/>
                    <a:pt x="3928006" y="4165739"/>
                  </a:cubicBezTo>
                  <a:close/>
                </a:path>
              </a:pathLst>
            </a:custGeom>
            <a:solidFill>
              <a:srgbClr val="FFFFFF">
                <a:alpha val="40000"/>
              </a:srgbClr>
            </a:solidFill>
          </p:spPr>
        </p:sp>
      </p:grpSp>
      <p:pic>
        <p:nvPicPr>
          <p:cNvPr id="5" name="Picture 5"/>
          <p:cNvPicPr>
            <a:picLocks noChangeAspect="1"/>
          </p:cNvPicPr>
          <p:nvPr/>
        </p:nvPicPr>
        <p:blipFill>
          <a:blip r:embed="rId3"/>
          <a:srcRect/>
          <a:stretch>
            <a:fillRect/>
          </a:stretch>
        </p:blipFill>
        <p:spPr>
          <a:xfrm>
            <a:off x="6996658" y="84915"/>
            <a:ext cx="10566234" cy="10117169"/>
          </a:xfrm>
          <a:prstGeom prst="rect">
            <a:avLst/>
          </a:prstGeom>
        </p:spPr>
      </p:pic>
      <p:grpSp>
        <p:nvGrpSpPr>
          <p:cNvPr id="6" name="Group 6"/>
          <p:cNvGrpSpPr/>
          <p:nvPr/>
        </p:nvGrpSpPr>
        <p:grpSpPr>
          <a:xfrm>
            <a:off x="395132" y="4266147"/>
            <a:ext cx="5366251" cy="2171972"/>
            <a:chOff x="0" y="0"/>
            <a:chExt cx="7155001" cy="2895963"/>
          </a:xfrm>
        </p:grpSpPr>
        <p:sp>
          <p:nvSpPr>
            <p:cNvPr id="7" name="TextBox 7"/>
            <p:cNvSpPr txBox="1"/>
            <p:nvPr/>
          </p:nvSpPr>
          <p:spPr>
            <a:xfrm>
              <a:off x="0" y="1538375"/>
              <a:ext cx="6753310" cy="1357588"/>
            </a:xfrm>
            <a:prstGeom prst="rect">
              <a:avLst/>
            </a:prstGeom>
          </p:spPr>
          <p:txBody>
            <a:bodyPr lIns="0" tIns="0" rIns="0" bIns="0" rtlCol="0" anchor="t">
              <a:spAutoFit/>
            </a:bodyPr>
            <a:lstStyle/>
            <a:p>
              <a:pPr>
                <a:lnSpc>
                  <a:spcPts val="4125"/>
                </a:lnSpc>
              </a:pPr>
              <a:r>
                <a:rPr lang="en-US" sz="3173">
                  <a:solidFill>
                    <a:srgbClr val="000000"/>
                  </a:solidFill>
                  <a:latin typeface="TT Commons Pro"/>
                </a:rPr>
                <a:t>Relationship between target and predictors</a:t>
              </a:r>
            </a:p>
          </p:txBody>
        </p:sp>
        <p:sp>
          <p:nvSpPr>
            <p:cNvPr id="8" name="TextBox 8"/>
            <p:cNvSpPr txBox="1"/>
            <p:nvPr/>
          </p:nvSpPr>
          <p:spPr>
            <a:xfrm>
              <a:off x="0" y="-161925"/>
              <a:ext cx="7155001" cy="1353643"/>
            </a:xfrm>
            <a:prstGeom prst="rect">
              <a:avLst/>
            </a:prstGeom>
          </p:spPr>
          <p:txBody>
            <a:bodyPr lIns="0" tIns="0" rIns="0" bIns="0" rtlCol="0" anchor="t">
              <a:spAutoFit/>
            </a:bodyPr>
            <a:lstStyle/>
            <a:p>
              <a:pPr>
                <a:lnSpc>
                  <a:spcPts val="8885"/>
                </a:lnSpc>
              </a:pPr>
              <a:r>
                <a:rPr lang="en-US" sz="5923">
                  <a:solidFill>
                    <a:srgbClr val="000000"/>
                  </a:solidFill>
                  <a:latin typeface="TAN Mon Cheri"/>
                </a:rPr>
                <a:t>CONT: EDA</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31000"/>
          </a:blip>
          <a:srcRect/>
          <a:stretch>
            <a:fillRect/>
          </a:stretch>
        </p:blipFill>
        <p:spPr>
          <a:xfrm rot="1509195">
            <a:off x="-5244925" y="-2799190"/>
            <a:ext cx="11627886" cy="13925612"/>
          </a:xfrm>
          <a:prstGeom prst="rect">
            <a:avLst/>
          </a:prstGeom>
        </p:spPr>
      </p:pic>
      <p:sp>
        <p:nvSpPr>
          <p:cNvPr id="3" name="TextBox 3"/>
          <p:cNvSpPr txBox="1"/>
          <p:nvPr/>
        </p:nvSpPr>
        <p:spPr>
          <a:xfrm>
            <a:off x="1028700" y="866775"/>
            <a:ext cx="11672558" cy="1006898"/>
          </a:xfrm>
          <a:prstGeom prst="rect">
            <a:avLst/>
          </a:prstGeom>
        </p:spPr>
        <p:txBody>
          <a:bodyPr lIns="0" tIns="0" rIns="0" bIns="0" rtlCol="0" anchor="t">
            <a:spAutoFit/>
          </a:bodyPr>
          <a:lstStyle/>
          <a:p>
            <a:pPr>
              <a:lnSpc>
                <a:spcPts val="8400"/>
              </a:lnSpc>
            </a:pPr>
            <a:r>
              <a:rPr lang="en-US" sz="5600">
                <a:solidFill>
                  <a:srgbClr val="000000"/>
                </a:solidFill>
                <a:latin typeface="TAN Mon Cheri"/>
              </a:rPr>
              <a:t>DATA PRE-PROCESSING</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95014" y="1208919"/>
            <a:ext cx="15350424" cy="15350424"/>
          </a:xfrm>
          <a:prstGeom prst="rect">
            <a:avLst/>
          </a:prstGeom>
        </p:spPr>
      </p:pic>
      <p:grpSp>
        <p:nvGrpSpPr>
          <p:cNvPr id="5" name="Group 5"/>
          <p:cNvGrpSpPr/>
          <p:nvPr/>
        </p:nvGrpSpPr>
        <p:grpSpPr>
          <a:xfrm>
            <a:off x="8938336" y="5191439"/>
            <a:ext cx="3456519" cy="1952277"/>
            <a:chOff x="0" y="0"/>
            <a:chExt cx="1169242" cy="660400"/>
          </a:xfrm>
        </p:grpSpPr>
        <p:sp>
          <p:nvSpPr>
            <p:cNvPr id="6" name="Freeform 6"/>
            <p:cNvSpPr/>
            <p:nvPr/>
          </p:nvSpPr>
          <p:spPr>
            <a:xfrm>
              <a:off x="0" y="0"/>
              <a:ext cx="1169242" cy="660400"/>
            </a:xfrm>
            <a:custGeom>
              <a:avLst/>
              <a:gdLst/>
              <a:ahLst/>
              <a:cxnLst/>
              <a:rect l="l" t="t" r="r" b="b"/>
              <a:pathLst>
                <a:path w="1169242" h="660400">
                  <a:moveTo>
                    <a:pt x="1044782" y="660400"/>
                  </a:moveTo>
                  <a:lnTo>
                    <a:pt x="124460" y="660400"/>
                  </a:lnTo>
                  <a:cubicBezTo>
                    <a:pt x="55880" y="660400"/>
                    <a:pt x="0" y="604520"/>
                    <a:pt x="0" y="535940"/>
                  </a:cubicBezTo>
                  <a:lnTo>
                    <a:pt x="0" y="124460"/>
                  </a:lnTo>
                  <a:cubicBezTo>
                    <a:pt x="0" y="55880"/>
                    <a:pt x="55880" y="0"/>
                    <a:pt x="124460" y="0"/>
                  </a:cubicBezTo>
                  <a:lnTo>
                    <a:pt x="1044782" y="0"/>
                  </a:lnTo>
                  <a:cubicBezTo>
                    <a:pt x="1113362" y="0"/>
                    <a:pt x="1169242" y="55880"/>
                    <a:pt x="1169242" y="124460"/>
                  </a:cubicBezTo>
                  <a:lnTo>
                    <a:pt x="1169242" y="535940"/>
                  </a:lnTo>
                  <a:cubicBezTo>
                    <a:pt x="1169242" y="604520"/>
                    <a:pt x="1113362" y="660400"/>
                    <a:pt x="1044782" y="660400"/>
                  </a:cubicBezTo>
                  <a:close/>
                </a:path>
              </a:pathLst>
            </a:custGeom>
            <a:solidFill>
              <a:srgbClr val="F5F5EF"/>
            </a:solidFill>
          </p:spPr>
        </p:sp>
      </p:grpSp>
      <p:sp>
        <p:nvSpPr>
          <p:cNvPr id="7" name="TextBox 7"/>
          <p:cNvSpPr txBox="1"/>
          <p:nvPr/>
        </p:nvSpPr>
        <p:spPr>
          <a:xfrm>
            <a:off x="9325756" y="5938549"/>
            <a:ext cx="2681677" cy="428625"/>
          </a:xfrm>
          <a:prstGeom prst="rect">
            <a:avLst/>
          </a:prstGeom>
        </p:spPr>
        <p:txBody>
          <a:bodyPr lIns="0" tIns="0" rIns="0" bIns="0" rtlCol="0" anchor="t">
            <a:spAutoFit/>
          </a:bodyPr>
          <a:lstStyle/>
          <a:p>
            <a:pPr marL="0" lvl="0" indent="0" algn="ctr">
              <a:lnSpc>
                <a:spcPts val="3499"/>
              </a:lnSpc>
              <a:spcBef>
                <a:spcPct val="0"/>
              </a:spcBef>
            </a:pPr>
            <a:r>
              <a:rPr lang="en-US" sz="2499" dirty="0">
                <a:solidFill>
                  <a:srgbClr val="000000"/>
                </a:solidFill>
                <a:latin typeface="Now Bold"/>
              </a:rPr>
              <a:t>Scaling Data</a:t>
            </a:r>
          </a:p>
        </p:txBody>
      </p:sp>
      <p:grpSp>
        <p:nvGrpSpPr>
          <p:cNvPr id="8" name="Group 8"/>
          <p:cNvGrpSpPr/>
          <p:nvPr/>
        </p:nvGrpSpPr>
        <p:grpSpPr>
          <a:xfrm>
            <a:off x="13081294" y="5143499"/>
            <a:ext cx="3263387" cy="1952277"/>
            <a:chOff x="0" y="0"/>
            <a:chExt cx="1169242" cy="699483"/>
          </a:xfrm>
        </p:grpSpPr>
        <p:sp>
          <p:nvSpPr>
            <p:cNvPr id="9" name="Freeform 9"/>
            <p:cNvSpPr/>
            <p:nvPr/>
          </p:nvSpPr>
          <p:spPr>
            <a:xfrm>
              <a:off x="0" y="0"/>
              <a:ext cx="1169242" cy="699483"/>
            </a:xfrm>
            <a:custGeom>
              <a:avLst/>
              <a:gdLst/>
              <a:ahLst/>
              <a:cxnLst/>
              <a:rect l="l" t="t" r="r" b="b"/>
              <a:pathLst>
                <a:path w="1169242" h="699483">
                  <a:moveTo>
                    <a:pt x="1044782" y="699483"/>
                  </a:moveTo>
                  <a:lnTo>
                    <a:pt x="124460" y="699483"/>
                  </a:lnTo>
                  <a:cubicBezTo>
                    <a:pt x="55880" y="699483"/>
                    <a:pt x="0" y="643603"/>
                    <a:pt x="0" y="575023"/>
                  </a:cubicBezTo>
                  <a:lnTo>
                    <a:pt x="0" y="124460"/>
                  </a:lnTo>
                  <a:cubicBezTo>
                    <a:pt x="0" y="55880"/>
                    <a:pt x="55880" y="0"/>
                    <a:pt x="124460" y="0"/>
                  </a:cubicBezTo>
                  <a:lnTo>
                    <a:pt x="1044782" y="0"/>
                  </a:lnTo>
                  <a:cubicBezTo>
                    <a:pt x="1113362" y="0"/>
                    <a:pt x="1169242" y="55880"/>
                    <a:pt x="1169242" y="124460"/>
                  </a:cubicBezTo>
                  <a:lnTo>
                    <a:pt x="1169242" y="575023"/>
                  </a:lnTo>
                  <a:cubicBezTo>
                    <a:pt x="1169242" y="643603"/>
                    <a:pt x="1113362" y="699483"/>
                    <a:pt x="1044782" y="699483"/>
                  </a:cubicBezTo>
                  <a:close/>
                </a:path>
              </a:pathLst>
            </a:custGeom>
            <a:solidFill>
              <a:srgbClr val="A7BCDC"/>
            </a:solidFill>
          </p:spPr>
        </p:sp>
      </p:grpSp>
      <p:sp>
        <p:nvSpPr>
          <p:cNvPr id="10" name="TextBox 10"/>
          <p:cNvSpPr txBox="1"/>
          <p:nvPr/>
        </p:nvSpPr>
        <p:spPr>
          <a:xfrm>
            <a:off x="13530500" y="5678972"/>
            <a:ext cx="2364973" cy="881330"/>
          </a:xfrm>
          <a:prstGeom prst="rect">
            <a:avLst/>
          </a:prstGeom>
        </p:spPr>
        <p:txBody>
          <a:bodyPr lIns="0" tIns="0" rIns="0" bIns="0" rtlCol="0" anchor="t">
            <a:spAutoFit/>
          </a:bodyPr>
          <a:lstStyle/>
          <a:p>
            <a:pPr marL="0" lvl="0" indent="0" algn="ctr">
              <a:lnSpc>
                <a:spcPts val="3572"/>
              </a:lnSpc>
              <a:spcBef>
                <a:spcPct val="0"/>
              </a:spcBef>
            </a:pPr>
            <a:r>
              <a:rPr lang="en-US" sz="2551" dirty="0">
                <a:solidFill>
                  <a:srgbClr val="000000"/>
                </a:solidFill>
                <a:latin typeface="Now Bold"/>
              </a:rPr>
              <a:t>Split into Train and Test</a:t>
            </a:r>
          </a:p>
        </p:txBody>
      </p:sp>
      <p:grpSp>
        <p:nvGrpSpPr>
          <p:cNvPr id="11" name="Group 11"/>
          <p:cNvGrpSpPr/>
          <p:nvPr/>
        </p:nvGrpSpPr>
        <p:grpSpPr>
          <a:xfrm>
            <a:off x="4893338" y="5191439"/>
            <a:ext cx="3456519" cy="1952277"/>
            <a:chOff x="0" y="0"/>
            <a:chExt cx="1169242" cy="660400"/>
          </a:xfrm>
        </p:grpSpPr>
        <p:sp>
          <p:nvSpPr>
            <p:cNvPr id="12" name="Freeform 12"/>
            <p:cNvSpPr/>
            <p:nvPr/>
          </p:nvSpPr>
          <p:spPr>
            <a:xfrm>
              <a:off x="0" y="0"/>
              <a:ext cx="1169242" cy="660400"/>
            </a:xfrm>
            <a:custGeom>
              <a:avLst/>
              <a:gdLst/>
              <a:ahLst/>
              <a:cxnLst/>
              <a:rect l="l" t="t" r="r" b="b"/>
              <a:pathLst>
                <a:path w="1169242" h="660400">
                  <a:moveTo>
                    <a:pt x="1044782" y="660400"/>
                  </a:moveTo>
                  <a:lnTo>
                    <a:pt x="124460" y="660400"/>
                  </a:lnTo>
                  <a:cubicBezTo>
                    <a:pt x="55880" y="660400"/>
                    <a:pt x="0" y="604520"/>
                    <a:pt x="0" y="535940"/>
                  </a:cubicBezTo>
                  <a:lnTo>
                    <a:pt x="0" y="124460"/>
                  </a:lnTo>
                  <a:cubicBezTo>
                    <a:pt x="0" y="55880"/>
                    <a:pt x="55880" y="0"/>
                    <a:pt x="124460" y="0"/>
                  </a:cubicBezTo>
                  <a:lnTo>
                    <a:pt x="1044782" y="0"/>
                  </a:lnTo>
                  <a:cubicBezTo>
                    <a:pt x="1113362" y="0"/>
                    <a:pt x="1169242" y="55880"/>
                    <a:pt x="1169242" y="124460"/>
                  </a:cubicBezTo>
                  <a:lnTo>
                    <a:pt x="1169242" y="535940"/>
                  </a:lnTo>
                  <a:cubicBezTo>
                    <a:pt x="1169242" y="604520"/>
                    <a:pt x="1113362" y="660400"/>
                    <a:pt x="1044782" y="660400"/>
                  </a:cubicBezTo>
                  <a:close/>
                </a:path>
              </a:pathLst>
            </a:custGeom>
            <a:solidFill>
              <a:srgbClr val="A7BCDC"/>
            </a:solidFill>
          </p:spPr>
        </p:sp>
      </p:grpSp>
      <p:sp>
        <p:nvSpPr>
          <p:cNvPr id="13" name="TextBox 13"/>
          <p:cNvSpPr txBox="1"/>
          <p:nvPr/>
        </p:nvSpPr>
        <p:spPr>
          <a:xfrm>
            <a:off x="5280758" y="5905324"/>
            <a:ext cx="2681677" cy="428625"/>
          </a:xfrm>
          <a:prstGeom prst="rect">
            <a:avLst/>
          </a:prstGeom>
        </p:spPr>
        <p:txBody>
          <a:bodyPr lIns="0" tIns="0" rIns="0" bIns="0" rtlCol="0" anchor="t">
            <a:spAutoFit/>
          </a:bodyPr>
          <a:lstStyle/>
          <a:p>
            <a:pPr marL="0" lvl="0" indent="0" algn="ctr">
              <a:lnSpc>
                <a:spcPts val="3499"/>
              </a:lnSpc>
              <a:spcBef>
                <a:spcPct val="0"/>
              </a:spcBef>
            </a:pPr>
            <a:r>
              <a:rPr lang="en-US" sz="2499" dirty="0">
                <a:solidFill>
                  <a:srgbClr val="000000"/>
                </a:solidFill>
                <a:latin typeface="Now Bold"/>
              </a:rPr>
              <a:t>Handle Zeros</a:t>
            </a:r>
          </a:p>
        </p:txBody>
      </p:sp>
      <p:grpSp>
        <p:nvGrpSpPr>
          <p:cNvPr id="14" name="Group 5">
            <a:extLst>
              <a:ext uri="{FF2B5EF4-FFF2-40B4-BE49-F238E27FC236}">
                <a16:creationId xmlns:a16="http://schemas.microsoft.com/office/drawing/2014/main" id="{CCCBFB5A-5C48-4442-96B9-7B13DA0C7E36}"/>
              </a:ext>
            </a:extLst>
          </p:cNvPr>
          <p:cNvGrpSpPr/>
          <p:nvPr/>
        </p:nvGrpSpPr>
        <p:grpSpPr>
          <a:xfrm>
            <a:off x="902190" y="5176722"/>
            <a:ext cx="3456519" cy="1952277"/>
            <a:chOff x="0" y="0"/>
            <a:chExt cx="1169242" cy="660400"/>
          </a:xfrm>
        </p:grpSpPr>
        <p:sp>
          <p:nvSpPr>
            <p:cNvPr id="15" name="Freeform 6">
              <a:extLst>
                <a:ext uri="{FF2B5EF4-FFF2-40B4-BE49-F238E27FC236}">
                  <a16:creationId xmlns:a16="http://schemas.microsoft.com/office/drawing/2014/main" id="{70F525BF-EF62-8247-B15A-C75D45F48AD6}"/>
                </a:ext>
              </a:extLst>
            </p:cNvPr>
            <p:cNvSpPr/>
            <p:nvPr/>
          </p:nvSpPr>
          <p:spPr>
            <a:xfrm>
              <a:off x="0" y="0"/>
              <a:ext cx="1169242" cy="660400"/>
            </a:xfrm>
            <a:custGeom>
              <a:avLst/>
              <a:gdLst/>
              <a:ahLst/>
              <a:cxnLst/>
              <a:rect l="l" t="t" r="r" b="b"/>
              <a:pathLst>
                <a:path w="1169242" h="660400">
                  <a:moveTo>
                    <a:pt x="1044782" y="660400"/>
                  </a:moveTo>
                  <a:lnTo>
                    <a:pt x="124460" y="660400"/>
                  </a:lnTo>
                  <a:cubicBezTo>
                    <a:pt x="55880" y="660400"/>
                    <a:pt x="0" y="604520"/>
                    <a:pt x="0" y="535940"/>
                  </a:cubicBezTo>
                  <a:lnTo>
                    <a:pt x="0" y="124460"/>
                  </a:lnTo>
                  <a:cubicBezTo>
                    <a:pt x="0" y="55880"/>
                    <a:pt x="55880" y="0"/>
                    <a:pt x="124460" y="0"/>
                  </a:cubicBezTo>
                  <a:lnTo>
                    <a:pt x="1044782" y="0"/>
                  </a:lnTo>
                  <a:cubicBezTo>
                    <a:pt x="1113362" y="0"/>
                    <a:pt x="1169242" y="55880"/>
                    <a:pt x="1169242" y="124460"/>
                  </a:cubicBezTo>
                  <a:lnTo>
                    <a:pt x="1169242" y="535940"/>
                  </a:lnTo>
                  <a:cubicBezTo>
                    <a:pt x="1169242" y="604520"/>
                    <a:pt x="1113362" y="660400"/>
                    <a:pt x="1044782" y="660400"/>
                  </a:cubicBezTo>
                  <a:close/>
                </a:path>
              </a:pathLst>
            </a:custGeom>
            <a:solidFill>
              <a:srgbClr val="F5F5EF"/>
            </a:solidFill>
          </p:spPr>
        </p:sp>
      </p:grpSp>
      <p:sp>
        <p:nvSpPr>
          <p:cNvPr id="18" name="TextBox 13">
            <a:extLst>
              <a:ext uri="{FF2B5EF4-FFF2-40B4-BE49-F238E27FC236}">
                <a16:creationId xmlns:a16="http://schemas.microsoft.com/office/drawing/2014/main" id="{93D138EF-C3B7-CB44-B4FD-1C2D5A558D13}"/>
              </a:ext>
            </a:extLst>
          </p:cNvPr>
          <p:cNvSpPr txBox="1"/>
          <p:nvPr/>
        </p:nvSpPr>
        <p:spPr>
          <a:xfrm>
            <a:off x="1255941" y="5905324"/>
            <a:ext cx="2950958" cy="432747"/>
          </a:xfrm>
          <a:prstGeom prst="rect">
            <a:avLst/>
          </a:prstGeom>
        </p:spPr>
        <p:txBody>
          <a:bodyPr wrap="square" lIns="0" tIns="0" rIns="0" bIns="0" rtlCol="0" anchor="t">
            <a:spAutoFit/>
          </a:bodyPr>
          <a:lstStyle/>
          <a:p>
            <a:pPr marL="0" lvl="0" indent="0" algn="ctr">
              <a:lnSpc>
                <a:spcPts val="3499"/>
              </a:lnSpc>
              <a:spcBef>
                <a:spcPct val="0"/>
              </a:spcBef>
            </a:pPr>
            <a:r>
              <a:rPr lang="en-US" sz="2499" dirty="0">
                <a:solidFill>
                  <a:srgbClr val="000000"/>
                </a:solidFill>
                <a:latin typeface="Now Bold"/>
              </a:rPr>
              <a:t>Outliers Handling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83" t="51384" r="36563" b="13147"/>
          <a:stretch>
            <a:fillRect/>
          </a:stretch>
        </p:blipFill>
        <p:spPr>
          <a:xfrm>
            <a:off x="0" y="0"/>
            <a:ext cx="18288000" cy="10287000"/>
          </a:xfrm>
          <a:prstGeom prst="rect">
            <a:avLst/>
          </a:prstGeom>
        </p:spPr>
      </p:pic>
      <p:sp>
        <p:nvSpPr>
          <p:cNvPr id="4" name="TextBox 4"/>
          <p:cNvSpPr txBox="1"/>
          <p:nvPr/>
        </p:nvSpPr>
        <p:spPr>
          <a:xfrm>
            <a:off x="685800" y="1049733"/>
            <a:ext cx="17373600" cy="804066"/>
          </a:xfrm>
          <a:prstGeom prst="rect">
            <a:avLst/>
          </a:prstGeom>
        </p:spPr>
        <p:txBody>
          <a:bodyPr wrap="square" lIns="0" tIns="0" rIns="0" bIns="0" rtlCol="0" anchor="t">
            <a:spAutoFit/>
          </a:bodyPr>
          <a:lstStyle/>
          <a:p>
            <a:pPr>
              <a:lnSpc>
                <a:spcPts val="6600"/>
              </a:lnSpc>
            </a:pPr>
            <a:r>
              <a:rPr lang="en-US" sz="4400" dirty="0">
                <a:solidFill>
                  <a:srgbClr val="000000"/>
                </a:solidFill>
                <a:latin typeface="TAN Mon Cheri"/>
              </a:rPr>
              <a:t>MODEL EXPERIMENTS &amp; EVALUATION:</a:t>
            </a:r>
          </a:p>
        </p:txBody>
      </p:sp>
      <p:pic>
        <p:nvPicPr>
          <p:cNvPr id="8" name="Picture 7" descr="Background pattern&#10;&#10;Description automatically generated with medium confidence">
            <a:extLst>
              <a:ext uri="{FF2B5EF4-FFF2-40B4-BE49-F238E27FC236}">
                <a16:creationId xmlns:a16="http://schemas.microsoft.com/office/drawing/2014/main" id="{A232194B-D43B-384C-B538-2C5BBC95525E}"/>
              </a:ext>
            </a:extLst>
          </p:cNvPr>
          <p:cNvPicPr>
            <a:picLocks noChangeAspect="1"/>
          </p:cNvPicPr>
          <p:nvPr/>
        </p:nvPicPr>
        <p:blipFill rotWithShape="1">
          <a:blip r:embed="rId4">
            <a:extLst>
              <a:ext uri="{28A0092B-C50C-407E-A947-70E740481C1C}">
                <a14:useLocalDpi xmlns:a14="http://schemas.microsoft.com/office/drawing/2010/main" val="0"/>
              </a:ext>
            </a:extLst>
          </a:blip>
          <a:srcRect t="2156" b="3225"/>
          <a:stretch/>
        </p:blipFill>
        <p:spPr>
          <a:xfrm>
            <a:off x="853829" y="2516583"/>
            <a:ext cx="16580342" cy="6705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971" r="974" b="64532"/>
          <a:stretch>
            <a:fillRect/>
          </a:stretch>
        </p:blipFill>
        <p:spPr>
          <a:xfrm>
            <a:off x="8021" y="0"/>
            <a:ext cx="18291200" cy="10288800"/>
          </a:xfrm>
          <a:prstGeom prst="rect">
            <a:avLst/>
          </a:prstGeom>
        </p:spPr>
      </p:pic>
      <p:grpSp>
        <p:nvGrpSpPr>
          <p:cNvPr id="3" name="Group 3"/>
          <p:cNvGrpSpPr/>
          <p:nvPr/>
        </p:nvGrpSpPr>
        <p:grpSpPr>
          <a:xfrm>
            <a:off x="391276" y="4045321"/>
            <a:ext cx="11353452" cy="2511002"/>
            <a:chOff x="0" y="-142875"/>
            <a:chExt cx="15137936" cy="3348004"/>
          </a:xfrm>
        </p:grpSpPr>
        <p:sp>
          <p:nvSpPr>
            <p:cNvPr id="4" name="TextBox 4"/>
            <p:cNvSpPr txBox="1"/>
            <p:nvPr/>
          </p:nvSpPr>
          <p:spPr>
            <a:xfrm>
              <a:off x="0" y="-142875"/>
              <a:ext cx="15137936" cy="2300630"/>
            </a:xfrm>
            <a:prstGeom prst="rect">
              <a:avLst/>
            </a:prstGeom>
          </p:spPr>
          <p:txBody>
            <a:bodyPr wrap="square" lIns="0" tIns="0" rIns="0" bIns="0" rtlCol="0" anchor="t">
              <a:spAutoFit/>
            </a:bodyPr>
            <a:lstStyle/>
            <a:p>
              <a:pPr>
                <a:lnSpc>
                  <a:spcPts val="6900"/>
                </a:lnSpc>
              </a:pPr>
              <a:r>
                <a:rPr lang="en-US" sz="4600" dirty="0">
                  <a:solidFill>
                    <a:srgbClr val="000000"/>
                  </a:solidFill>
                  <a:latin typeface="TAN Mon Cheri"/>
                </a:rPr>
                <a:t>BEST PREFORMED ALGORITHM:</a:t>
              </a:r>
            </a:p>
          </p:txBody>
        </p:sp>
        <p:sp>
          <p:nvSpPr>
            <p:cNvPr id="5" name="TextBox 5"/>
            <p:cNvSpPr txBox="1"/>
            <p:nvPr/>
          </p:nvSpPr>
          <p:spPr>
            <a:xfrm>
              <a:off x="1395528" y="2473821"/>
              <a:ext cx="12346881" cy="731308"/>
            </a:xfrm>
            <a:prstGeom prst="rect">
              <a:avLst/>
            </a:prstGeom>
          </p:spPr>
          <p:txBody>
            <a:bodyPr lIns="0" tIns="0" rIns="0" bIns="0" rtlCol="0" anchor="t">
              <a:spAutoFit/>
            </a:bodyPr>
            <a:lstStyle/>
            <a:p>
              <a:pPr algn="ctr">
                <a:lnSpc>
                  <a:spcPts val="4550"/>
                </a:lnSpc>
              </a:pPr>
              <a:endParaRPr/>
            </a:p>
          </p:txBody>
        </p:sp>
      </p:grpSp>
      <p:grpSp>
        <p:nvGrpSpPr>
          <p:cNvPr id="6" name="Group 6"/>
          <p:cNvGrpSpPr/>
          <p:nvPr/>
        </p:nvGrpSpPr>
        <p:grpSpPr>
          <a:xfrm>
            <a:off x="9374310" y="3828836"/>
            <a:ext cx="5982688" cy="2727487"/>
            <a:chOff x="0" y="0"/>
            <a:chExt cx="8153276" cy="4129418"/>
          </a:xfrm>
        </p:grpSpPr>
        <p:grpSp>
          <p:nvGrpSpPr>
            <p:cNvPr id="7" name="Group 7"/>
            <p:cNvGrpSpPr/>
            <p:nvPr/>
          </p:nvGrpSpPr>
          <p:grpSpPr>
            <a:xfrm>
              <a:off x="0" y="0"/>
              <a:ext cx="8153276" cy="4129418"/>
              <a:chOff x="0" y="0"/>
              <a:chExt cx="1295698" cy="769554"/>
            </a:xfrm>
          </p:grpSpPr>
          <p:sp>
            <p:nvSpPr>
              <p:cNvPr id="8" name="Freeform 8"/>
              <p:cNvSpPr/>
              <p:nvPr/>
            </p:nvSpPr>
            <p:spPr>
              <a:xfrm>
                <a:off x="0" y="0"/>
                <a:ext cx="1295698" cy="769554"/>
              </a:xfrm>
              <a:custGeom>
                <a:avLst/>
                <a:gdLst/>
                <a:ahLst/>
                <a:cxnLst/>
                <a:rect l="l" t="t" r="r" b="b"/>
                <a:pathLst>
                  <a:path w="1295698" h="769554">
                    <a:moveTo>
                      <a:pt x="1171238" y="769554"/>
                    </a:moveTo>
                    <a:lnTo>
                      <a:pt x="124460" y="769554"/>
                    </a:lnTo>
                    <a:cubicBezTo>
                      <a:pt x="55880" y="769554"/>
                      <a:pt x="0" y="713674"/>
                      <a:pt x="0" y="645094"/>
                    </a:cubicBezTo>
                    <a:lnTo>
                      <a:pt x="0" y="124460"/>
                    </a:lnTo>
                    <a:cubicBezTo>
                      <a:pt x="0" y="55880"/>
                      <a:pt x="55880" y="0"/>
                      <a:pt x="124460" y="0"/>
                    </a:cubicBezTo>
                    <a:lnTo>
                      <a:pt x="1171238" y="0"/>
                    </a:lnTo>
                    <a:cubicBezTo>
                      <a:pt x="1239818" y="0"/>
                      <a:pt x="1295698" y="55880"/>
                      <a:pt x="1295698" y="124460"/>
                    </a:cubicBezTo>
                    <a:lnTo>
                      <a:pt x="1295698" y="645094"/>
                    </a:lnTo>
                    <a:cubicBezTo>
                      <a:pt x="1295698" y="713674"/>
                      <a:pt x="1239818" y="769554"/>
                      <a:pt x="1171238" y="769554"/>
                    </a:cubicBezTo>
                    <a:close/>
                  </a:path>
                </a:pathLst>
              </a:custGeom>
              <a:solidFill>
                <a:srgbClr val="45467E"/>
              </a:solidFill>
            </p:spPr>
          </p:sp>
        </p:grpSp>
        <p:sp>
          <p:nvSpPr>
            <p:cNvPr id="9" name="TextBox 9"/>
            <p:cNvSpPr txBox="1"/>
            <p:nvPr/>
          </p:nvSpPr>
          <p:spPr>
            <a:xfrm>
              <a:off x="621132" y="861721"/>
              <a:ext cx="7179428" cy="732079"/>
            </a:xfrm>
            <a:prstGeom prst="rect">
              <a:avLst/>
            </a:prstGeom>
          </p:spPr>
          <p:txBody>
            <a:bodyPr lIns="0" tIns="0" rIns="0" bIns="0" rtlCol="0" anchor="t">
              <a:spAutoFit/>
            </a:bodyPr>
            <a:lstStyle/>
            <a:p>
              <a:pPr marL="0" lvl="0" indent="0" algn="ctr">
                <a:lnSpc>
                  <a:spcPts val="4693"/>
                </a:lnSpc>
                <a:spcBef>
                  <a:spcPct val="0"/>
                </a:spcBef>
              </a:pPr>
              <a:r>
                <a:rPr lang="en-US" sz="3352" dirty="0">
                  <a:solidFill>
                    <a:srgbClr val="FFFFFF"/>
                  </a:solidFill>
                  <a:latin typeface="Now Bold"/>
                </a:rPr>
                <a:t>Logistic Regression L2</a:t>
              </a:r>
            </a:p>
          </p:txBody>
        </p:sp>
        <p:sp>
          <p:nvSpPr>
            <p:cNvPr id="10" name="TextBox 10"/>
            <p:cNvSpPr txBox="1"/>
            <p:nvPr/>
          </p:nvSpPr>
          <p:spPr>
            <a:xfrm>
              <a:off x="612627" y="2077988"/>
              <a:ext cx="6928025" cy="1206058"/>
            </a:xfrm>
            <a:prstGeom prst="rect">
              <a:avLst/>
            </a:prstGeom>
          </p:spPr>
          <p:txBody>
            <a:bodyPr lIns="0" tIns="0" rIns="0" bIns="0" rtlCol="0" anchor="t">
              <a:spAutoFit/>
            </a:bodyPr>
            <a:lstStyle/>
            <a:p>
              <a:pPr algn="ctr">
                <a:lnSpc>
                  <a:spcPts val="3576"/>
                </a:lnSpc>
              </a:pPr>
              <a:r>
                <a:rPr lang="en-US" sz="2554" dirty="0">
                  <a:solidFill>
                    <a:srgbClr val="FFFFFF"/>
                  </a:solidFill>
                  <a:latin typeface="Now"/>
                </a:rPr>
                <a:t>Recall = 81%</a:t>
              </a:r>
            </a:p>
            <a:p>
              <a:pPr marL="0" lvl="0" indent="0" algn="ctr">
                <a:lnSpc>
                  <a:spcPts val="3576"/>
                </a:lnSpc>
                <a:spcBef>
                  <a:spcPct val="0"/>
                </a:spcBef>
              </a:pPr>
              <a:r>
                <a:rPr lang="en-US" sz="2554" dirty="0">
                  <a:solidFill>
                    <a:srgbClr val="FFFFFF"/>
                  </a:solidFill>
                  <a:latin typeface="Now"/>
                </a:rPr>
                <a:t>AUC = 80%</a:t>
              </a:r>
            </a:p>
          </p:txBody>
        </p:sp>
      </p:grpSp>
      <p:grpSp>
        <p:nvGrpSpPr>
          <p:cNvPr id="11" name="Group 11"/>
          <p:cNvGrpSpPr/>
          <p:nvPr/>
        </p:nvGrpSpPr>
        <p:grpSpPr>
          <a:xfrm>
            <a:off x="9434812" y="7164907"/>
            <a:ext cx="5982687" cy="2593295"/>
            <a:chOff x="0" y="0"/>
            <a:chExt cx="8153276" cy="4129418"/>
          </a:xfrm>
        </p:grpSpPr>
        <p:grpSp>
          <p:nvGrpSpPr>
            <p:cNvPr id="12" name="Group 12"/>
            <p:cNvGrpSpPr/>
            <p:nvPr/>
          </p:nvGrpSpPr>
          <p:grpSpPr>
            <a:xfrm>
              <a:off x="0" y="0"/>
              <a:ext cx="8153276" cy="4129418"/>
              <a:chOff x="0" y="0"/>
              <a:chExt cx="1295698" cy="769554"/>
            </a:xfrm>
          </p:grpSpPr>
          <p:sp>
            <p:nvSpPr>
              <p:cNvPr id="13" name="Freeform 13"/>
              <p:cNvSpPr/>
              <p:nvPr/>
            </p:nvSpPr>
            <p:spPr>
              <a:xfrm>
                <a:off x="0" y="0"/>
                <a:ext cx="1295698" cy="769554"/>
              </a:xfrm>
              <a:custGeom>
                <a:avLst/>
                <a:gdLst/>
                <a:ahLst/>
                <a:cxnLst/>
                <a:rect l="l" t="t" r="r" b="b"/>
                <a:pathLst>
                  <a:path w="1295698" h="769554">
                    <a:moveTo>
                      <a:pt x="1171238" y="769554"/>
                    </a:moveTo>
                    <a:lnTo>
                      <a:pt x="124460" y="769554"/>
                    </a:lnTo>
                    <a:cubicBezTo>
                      <a:pt x="55880" y="769554"/>
                      <a:pt x="0" y="713674"/>
                      <a:pt x="0" y="645094"/>
                    </a:cubicBezTo>
                    <a:lnTo>
                      <a:pt x="0" y="124460"/>
                    </a:lnTo>
                    <a:cubicBezTo>
                      <a:pt x="0" y="55880"/>
                      <a:pt x="55880" y="0"/>
                      <a:pt x="124460" y="0"/>
                    </a:cubicBezTo>
                    <a:lnTo>
                      <a:pt x="1171238" y="0"/>
                    </a:lnTo>
                    <a:cubicBezTo>
                      <a:pt x="1239818" y="0"/>
                      <a:pt x="1295698" y="55880"/>
                      <a:pt x="1295698" y="124460"/>
                    </a:cubicBezTo>
                    <a:lnTo>
                      <a:pt x="1295698" y="645094"/>
                    </a:lnTo>
                    <a:cubicBezTo>
                      <a:pt x="1295698" y="713674"/>
                      <a:pt x="1239818" y="769554"/>
                      <a:pt x="1171238" y="769554"/>
                    </a:cubicBezTo>
                    <a:close/>
                  </a:path>
                </a:pathLst>
              </a:custGeom>
              <a:solidFill>
                <a:srgbClr val="C8A1B2"/>
              </a:solidFill>
            </p:spPr>
          </p:sp>
        </p:grpSp>
        <p:sp>
          <p:nvSpPr>
            <p:cNvPr id="14" name="TextBox 14"/>
            <p:cNvSpPr txBox="1"/>
            <p:nvPr/>
          </p:nvSpPr>
          <p:spPr>
            <a:xfrm>
              <a:off x="486924" y="812157"/>
              <a:ext cx="7179428" cy="774657"/>
            </a:xfrm>
            <a:prstGeom prst="rect">
              <a:avLst/>
            </a:prstGeom>
          </p:spPr>
          <p:txBody>
            <a:bodyPr lIns="0" tIns="0" rIns="0" bIns="0" rtlCol="0" anchor="t">
              <a:spAutoFit/>
            </a:bodyPr>
            <a:lstStyle/>
            <a:p>
              <a:pPr lvl="0" algn="ctr">
                <a:lnSpc>
                  <a:spcPts val="4693"/>
                </a:lnSpc>
                <a:spcBef>
                  <a:spcPct val="0"/>
                </a:spcBef>
              </a:pPr>
              <a:r>
                <a:rPr lang="en-US" sz="3352" dirty="0">
                  <a:solidFill>
                    <a:srgbClr val="FFFFFF"/>
                  </a:solidFill>
                  <a:latin typeface="Now Bold"/>
                </a:rPr>
                <a:t>Logistic Regression L1</a:t>
              </a:r>
            </a:p>
          </p:txBody>
        </p:sp>
        <p:sp>
          <p:nvSpPr>
            <p:cNvPr id="15" name="TextBox 15"/>
            <p:cNvSpPr txBox="1"/>
            <p:nvPr/>
          </p:nvSpPr>
          <p:spPr>
            <a:xfrm>
              <a:off x="612627" y="1977335"/>
              <a:ext cx="6928025" cy="1206058"/>
            </a:xfrm>
            <a:prstGeom prst="rect">
              <a:avLst/>
            </a:prstGeom>
          </p:spPr>
          <p:txBody>
            <a:bodyPr lIns="0" tIns="0" rIns="0" bIns="0" rtlCol="0" anchor="t">
              <a:spAutoFit/>
            </a:bodyPr>
            <a:lstStyle/>
            <a:p>
              <a:pPr algn="ctr">
                <a:lnSpc>
                  <a:spcPts val="3576"/>
                </a:lnSpc>
              </a:pPr>
              <a:r>
                <a:rPr lang="en-US" sz="2554" dirty="0">
                  <a:solidFill>
                    <a:srgbClr val="FFFFFF"/>
                  </a:solidFill>
                  <a:latin typeface="Now"/>
                </a:rPr>
                <a:t>Recall = 81%</a:t>
              </a:r>
            </a:p>
            <a:p>
              <a:pPr algn="ctr">
                <a:lnSpc>
                  <a:spcPts val="3576"/>
                </a:lnSpc>
                <a:spcBef>
                  <a:spcPct val="0"/>
                </a:spcBef>
              </a:pPr>
              <a:r>
                <a:rPr lang="en-US" sz="2554" dirty="0">
                  <a:solidFill>
                    <a:srgbClr val="FFFFFF"/>
                  </a:solidFill>
                  <a:latin typeface="Now"/>
                </a:rPr>
                <a:t>AUC = 81%</a:t>
              </a:r>
            </a:p>
          </p:txBody>
        </p:sp>
      </p:grpSp>
      <p:grpSp>
        <p:nvGrpSpPr>
          <p:cNvPr id="16" name="Group 11">
            <a:extLst>
              <a:ext uri="{FF2B5EF4-FFF2-40B4-BE49-F238E27FC236}">
                <a16:creationId xmlns:a16="http://schemas.microsoft.com/office/drawing/2014/main" id="{698B5F1F-C144-0E4D-9653-CAE7C902EE12}"/>
              </a:ext>
            </a:extLst>
          </p:cNvPr>
          <p:cNvGrpSpPr/>
          <p:nvPr/>
        </p:nvGrpSpPr>
        <p:grpSpPr>
          <a:xfrm>
            <a:off x="9434812" y="693480"/>
            <a:ext cx="5850421" cy="2576986"/>
            <a:chOff x="0" y="0"/>
            <a:chExt cx="8153276" cy="4129418"/>
          </a:xfrm>
        </p:grpSpPr>
        <p:grpSp>
          <p:nvGrpSpPr>
            <p:cNvPr id="17" name="Group 12">
              <a:extLst>
                <a:ext uri="{FF2B5EF4-FFF2-40B4-BE49-F238E27FC236}">
                  <a16:creationId xmlns:a16="http://schemas.microsoft.com/office/drawing/2014/main" id="{32D05F65-ABFC-CC44-9456-FA230E2DA6A5}"/>
                </a:ext>
              </a:extLst>
            </p:cNvPr>
            <p:cNvGrpSpPr/>
            <p:nvPr/>
          </p:nvGrpSpPr>
          <p:grpSpPr>
            <a:xfrm>
              <a:off x="0" y="0"/>
              <a:ext cx="8153276" cy="4129418"/>
              <a:chOff x="0" y="0"/>
              <a:chExt cx="1295698" cy="769554"/>
            </a:xfrm>
          </p:grpSpPr>
          <p:sp>
            <p:nvSpPr>
              <p:cNvPr id="20" name="Freeform 13">
                <a:extLst>
                  <a:ext uri="{FF2B5EF4-FFF2-40B4-BE49-F238E27FC236}">
                    <a16:creationId xmlns:a16="http://schemas.microsoft.com/office/drawing/2014/main" id="{2DA991EC-CCF7-9044-A1DE-041D390E0616}"/>
                  </a:ext>
                </a:extLst>
              </p:cNvPr>
              <p:cNvSpPr/>
              <p:nvPr/>
            </p:nvSpPr>
            <p:spPr>
              <a:xfrm>
                <a:off x="0" y="0"/>
                <a:ext cx="1295698" cy="769554"/>
              </a:xfrm>
              <a:custGeom>
                <a:avLst/>
                <a:gdLst/>
                <a:ahLst/>
                <a:cxnLst/>
                <a:rect l="l" t="t" r="r" b="b"/>
                <a:pathLst>
                  <a:path w="1295698" h="769554">
                    <a:moveTo>
                      <a:pt x="1171238" y="769554"/>
                    </a:moveTo>
                    <a:lnTo>
                      <a:pt x="124460" y="769554"/>
                    </a:lnTo>
                    <a:cubicBezTo>
                      <a:pt x="55880" y="769554"/>
                      <a:pt x="0" y="713674"/>
                      <a:pt x="0" y="645094"/>
                    </a:cubicBezTo>
                    <a:lnTo>
                      <a:pt x="0" y="124460"/>
                    </a:lnTo>
                    <a:cubicBezTo>
                      <a:pt x="0" y="55880"/>
                      <a:pt x="55880" y="0"/>
                      <a:pt x="124460" y="0"/>
                    </a:cubicBezTo>
                    <a:lnTo>
                      <a:pt x="1171238" y="0"/>
                    </a:lnTo>
                    <a:cubicBezTo>
                      <a:pt x="1239818" y="0"/>
                      <a:pt x="1295698" y="55880"/>
                      <a:pt x="1295698" y="124460"/>
                    </a:cubicBezTo>
                    <a:lnTo>
                      <a:pt x="1295698" y="645094"/>
                    </a:lnTo>
                    <a:cubicBezTo>
                      <a:pt x="1295698" y="713674"/>
                      <a:pt x="1239818" y="769554"/>
                      <a:pt x="1171238" y="769554"/>
                    </a:cubicBezTo>
                    <a:close/>
                  </a:path>
                </a:pathLst>
              </a:custGeom>
              <a:solidFill>
                <a:srgbClr val="C8A1B2"/>
              </a:solidFill>
            </p:spPr>
          </p:sp>
        </p:grpSp>
        <p:sp>
          <p:nvSpPr>
            <p:cNvPr id="18" name="TextBox 14">
              <a:extLst>
                <a:ext uri="{FF2B5EF4-FFF2-40B4-BE49-F238E27FC236}">
                  <a16:creationId xmlns:a16="http://schemas.microsoft.com/office/drawing/2014/main" id="{724F84D9-48A3-814E-A477-871EDFFEBA7B}"/>
                </a:ext>
              </a:extLst>
            </p:cNvPr>
            <p:cNvSpPr txBox="1"/>
            <p:nvPr/>
          </p:nvSpPr>
          <p:spPr>
            <a:xfrm>
              <a:off x="486925" y="812157"/>
              <a:ext cx="7179428" cy="930996"/>
            </a:xfrm>
            <a:prstGeom prst="rect">
              <a:avLst/>
            </a:prstGeom>
          </p:spPr>
          <p:txBody>
            <a:bodyPr lIns="0" tIns="0" rIns="0" bIns="0" rtlCol="0" anchor="t">
              <a:spAutoFit/>
            </a:bodyPr>
            <a:lstStyle/>
            <a:p>
              <a:pPr lvl="0" algn="ctr">
                <a:lnSpc>
                  <a:spcPts val="4693"/>
                </a:lnSpc>
                <a:spcBef>
                  <a:spcPct val="0"/>
                </a:spcBef>
              </a:pPr>
              <a:r>
                <a:rPr lang="en-US" sz="3352" dirty="0">
                  <a:solidFill>
                    <a:srgbClr val="FFFFFF"/>
                  </a:solidFill>
                  <a:latin typeface="Now Bold"/>
                </a:rPr>
                <a:t>Ada Boost</a:t>
              </a:r>
            </a:p>
          </p:txBody>
        </p:sp>
        <p:sp>
          <p:nvSpPr>
            <p:cNvPr id="19" name="TextBox 15">
              <a:extLst>
                <a:ext uri="{FF2B5EF4-FFF2-40B4-BE49-F238E27FC236}">
                  <a16:creationId xmlns:a16="http://schemas.microsoft.com/office/drawing/2014/main" id="{1B7A58E5-C25B-8040-A59C-20CC7E553279}"/>
                </a:ext>
              </a:extLst>
            </p:cNvPr>
            <p:cNvSpPr txBox="1"/>
            <p:nvPr/>
          </p:nvSpPr>
          <p:spPr>
            <a:xfrm>
              <a:off x="612627" y="1977335"/>
              <a:ext cx="6928024" cy="1449459"/>
            </a:xfrm>
            <a:prstGeom prst="rect">
              <a:avLst/>
            </a:prstGeom>
          </p:spPr>
          <p:txBody>
            <a:bodyPr lIns="0" tIns="0" rIns="0" bIns="0" rtlCol="0" anchor="t">
              <a:spAutoFit/>
            </a:bodyPr>
            <a:lstStyle/>
            <a:p>
              <a:pPr algn="ctr">
                <a:lnSpc>
                  <a:spcPts val="3576"/>
                </a:lnSpc>
              </a:pPr>
              <a:r>
                <a:rPr lang="en-US" sz="2554" dirty="0">
                  <a:solidFill>
                    <a:srgbClr val="FFFFFF"/>
                  </a:solidFill>
                  <a:latin typeface="Now"/>
                </a:rPr>
                <a:t>Recall = 84%</a:t>
              </a:r>
            </a:p>
            <a:p>
              <a:pPr algn="ctr">
                <a:lnSpc>
                  <a:spcPts val="3576"/>
                </a:lnSpc>
                <a:spcBef>
                  <a:spcPct val="0"/>
                </a:spcBef>
              </a:pPr>
              <a:r>
                <a:rPr lang="en-US" sz="2554" dirty="0">
                  <a:solidFill>
                    <a:srgbClr val="FFFFFF"/>
                  </a:solidFill>
                  <a:latin typeface="Now"/>
                </a:rPr>
                <a:t>AUC = 76%</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31542" y="-10869755"/>
            <a:ext cx="15350424" cy="15350424"/>
          </a:xfrm>
          <a:prstGeom prst="rect">
            <a:avLst/>
          </a:prstGeom>
        </p:spPr>
      </p:pic>
      <p:grpSp>
        <p:nvGrpSpPr>
          <p:cNvPr id="5" name="Group 5"/>
          <p:cNvGrpSpPr/>
          <p:nvPr/>
        </p:nvGrpSpPr>
        <p:grpSpPr>
          <a:xfrm>
            <a:off x="901905" y="602244"/>
            <a:ext cx="11353452" cy="1643170"/>
            <a:chOff x="0" y="-142875"/>
            <a:chExt cx="15137936" cy="2190893"/>
          </a:xfrm>
        </p:grpSpPr>
        <p:sp>
          <p:nvSpPr>
            <p:cNvPr id="6" name="TextBox 6"/>
            <p:cNvSpPr txBox="1"/>
            <p:nvPr/>
          </p:nvSpPr>
          <p:spPr>
            <a:xfrm>
              <a:off x="0" y="-142875"/>
              <a:ext cx="15137936" cy="1120820"/>
            </a:xfrm>
            <a:prstGeom prst="rect">
              <a:avLst/>
            </a:prstGeom>
          </p:spPr>
          <p:txBody>
            <a:bodyPr lIns="0" tIns="0" rIns="0" bIns="0" rtlCol="0" anchor="t">
              <a:spAutoFit/>
            </a:bodyPr>
            <a:lstStyle/>
            <a:p>
              <a:pPr>
                <a:lnSpc>
                  <a:spcPts val="6900"/>
                </a:lnSpc>
              </a:pPr>
              <a:r>
                <a:rPr lang="en-US" sz="4600" dirty="0">
                  <a:solidFill>
                    <a:srgbClr val="000000"/>
                  </a:solidFill>
                  <a:latin typeface="TAN Mon Cheri"/>
                </a:rPr>
                <a:t>ADA BOOST CLASSIFIER</a:t>
              </a:r>
            </a:p>
          </p:txBody>
        </p:sp>
        <p:sp>
          <p:nvSpPr>
            <p:cNvPr id="7" name="TextBox 7"/>
            <p:cNvSpPr txBox="1"/>
            <p:nvPr/>
          </p:nvSpPr>
          <p:spPr>
            <a:xfrm>
              <a:off x="1395528" y="1316710"/>
              <a:ext cx="12346881" cy="731308"/>
            </a:xfrm>
            <a:prstGeom prst="rect">
              <a:avLst/>
            </a:prstGeom>
          </p:spPr>
          <p:txBody>
            <a:bodyPr lIns="0" tIns="0" rIns="0" bIns="0" rtlCol="0" anchor="t">
              <a:spAutoFit/>
            </a:bodyPr>
            <a:lstStyle/>
            <a:p>
              <a:pPr algn="just">
                <a:lnSpc>
                  <a:spcPts val="4550"/>
                </a:lnSpc>
              </a:pPr>
              <a:r>
                <a:rPr lang="en-US" sz="3500">
                  <a:solidFill>
                    <a:srgbClr val="000000"/>
                  </a:solidFill>
                  <a:latin typeface="TT Commons Pro"/>
                </a:rPr>
                <a:t>Confusion matrix &amp; ROC Curve Plot</a:t>
              </a:r>
            </a:p>
          </p:txBody>
        </p:sp>
      </p:grpSp>
      <p:pic>
        <p:nvPicPr>
          <p:cNvPr id="15" name="Picture 14" descr="Chart, line chart&#10;&#10;Description automatically generated">
            <a:extLst>
              <a:ext uri="{FF2B5EF4-FFF2-40B4-BE49-F238E27FC236}">
                <a16:creationId xmlns:a16="http://schemas.microsoft.com/office/drawing/2014/main" id="{AFCF5EDC-7C9F-9546-AD3B-164B96186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4864" y="2974339"/>
            <a:ext cx="9260160" cy="6634144"/>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9EA494A1-3946-ED48-B8BB-D086A08AB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2974339"/>
            <a:ext cx="6606110" cy="67937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E2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10564" y="1709417"/>
            <a:ext cx="15350424" cy="1535042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00298" y="1585795"/>
            <a:ext cx="1064217" cy="106421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00298" y="2839542"/>
            <a:ext cx="1064217" cy="106421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00298" y="4341656"/>
            <a:ext cx="1064217" cy="106421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00298" y="5700595"/>
            <a:ext cx="1064217" cy="106421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00298" y="7055685"/>
            <a:ext cx="1064217" cy="1064217"/>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00298" y="8320411"/>
            <a:ext cx="1064217" cy="1064217"/>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6232703"/>
            <a:ext cx="2940212" cy="4114800"/>
          </a:xfrm>
          <a:prstGeom prst="rect">
            <a:avLst/>
          </a:prstGeom>
        </p:spPr>
      </p:pic>
      <p:grpSp>
        <p:nvGrpSpPr>
          <p:cNvPr id="10" name="Group 10"/>
          <p:cNvGrpSpPr/>
          <p:nvPr/>
        </p:nvGrpSpPr>
        <p:grpSpPr>
          <a:xfrm>
            <a:off x="1028700" y="3198967"/>
            <a:ext cx="7324149" cy="3299623"/>
            <a:chOff x="0" y="0"/>
            <a:chExt cx="9765532" cy="4399497"/>
          </a:xfrm>
        </p:grpSpPr>
        <p:sp>
          <p:nvSpPr>
            <p:cNvPr id="11" name="TextBox 11"/>
            <p:cNvSpPr txBox="1"/>
            <p:nvPr/>
          </p:nvSpPr>
          <p:spPr>
            <a:xfrm>
              <a:off x="0" y="-209550"/>
              <a:ext cx="9765532" cy="3484457"/>
            </a:xfrm>
            <a:prstGeom prst="rect">
              <a:avLst/>
            </a:prstGeom>
          </p:spPr>
          <p:txBody>
            <a:bodyPr lIns="0" tIns="0" rIns="0" bIns="0" rtlCol="0" anchor="t">
              <a:spAutoFit/>
            </a:bodyPr>
            <a:lstStyle/>
            <a:p>
              <a:pPr>
                <a:lnSpc>
                  <a:spcPts val="10800"/>
                </a:lnSpc>
              </a:pPr>
              <a:r>
                <a:rPr lang="en-US" sz="7200">
                  <a:solidFill>
                    <a:srgbClr val="000000"/>
                  </a:solidFill>
                  <a:latin typeface="TAN Mon Cheri"/>
                </a:rPr>
                <a:t>CONTENT OUTLINE</a:t>
              </a:r>
            </a:p>
          </p:txBody>
        </p:sp>
        <p:sp>
          <p:nvSpPr>
            <p:cNvPr id="12" name="TextBox 12"/>
            <p:cNvSpPr txBox="1"/>
            <p:nvPr/>
          </p:nvSpPr>
          <p:spPr>
            <a:xfrm>
              <a:off x="0" y="3668189"/>
              <a:ext cx="9765532" cy="731308"/>
            </a:xfrm>
            <a:prstGeom prst="rect">
              <a:avLst/>
            </a:prstGeom>
          </p:spPr>
          <p:txBody>
            <a:bodyPr lIns="0" tIns="0" rIns="0" bIns="0" rtlCol="0" anchor="t">
              <a:spAutoFit/>
            </a:bodyPr>
            <a:lstStyle/>
            <a:p>
              <a:pPr>
                <a:lnSpc>
                  <a:spcPts val="4550"/>
                </a:lnSpc>
              </a:pPr>
              <a:endParaRPr/>
            </a:p>
          </p:txBody>
        </p:sp>
      </p:grpSp>
      <p:sp>
        <p:nvSpPr>
          <p:cNvPr id="13" name="TextBox 13"/>
          <p:cNvSpPr txBox="1"/>
          <p:nvPr/>
        </p:nvSpPr>
        <p:spPr>
          <a:xfrm>
            <a:off x="10986101" y="1857949"/>
            <a:ext cx="5854200" cy="486833"/>
          </a:xfrm>
          <a:prstGeom prst="rect">
            <a:avLst/>
          </a:prstGeom>
        </p:spPr>
        <p:txBody>
          <a:bodyPr lIns="0" tIns="0" rIns="0" bIns="0" rtlCol="0" anchor="t">
            <a:spAutoFit/>
          </a:bodyPr>
          <a:lstStyle/>
          <a:p>
            <a:pPr>
              <a:lnSpc>
                <a:spcPts val="3900"/>
              </a:lnSpc>
            </a:pPr>
            <a:r>
              <a:rPr lang="en-US" sz="3000">
                <a:solidFill>
                  <a:srgbClr val="000000"/>
                </a:solidFill>
                <a:latin typeface="TT Commons Pro"/>
              </a:rPr>
              <a:t>Introduction</a:t>
            </a:r>
          </a:p>
        </p:txBody>
      </p:sp>
      <p:sp>
        <p:nvSpPr>
          <p:cNvPr id="14" name="TextBox 14"/>
          <p:cNvSpPr txBox="1"/>
          <p:nvPr/>
        </p:nvSpPr>
        <p:spPr>
          <a:xfrm>
            <a:off x="10986101" y="3109184"/>
            <a:ext cx="5854200" cy="486833"/>
          </a:xfrm>
          <a:prstGeom prst="rect">
            <a:avLst/>
          </a:prstGeom>
        </p:spPr>
        <p:txBody>
          <a:bodyPr lIns="0" tIns="0" rIns="0" bIns="0" rtlCol="0" anchor="t">
            <a:spAutoFit/>
          </a:bodyPr>
          <a:lstStyle/>
          <a:p>
            <a:pPr>
              <a:lnSpc>
                <a:spcPts val="3900"/>
              </a:lnSpc>
            </a:pPr>
            <a:r>
              <a:rPr lang="en-US" sz="3000">
                <a:solidFill>
                  <a:srgbClr val="000000"/>
                </a:solidFill>
                <a:latin typeface="TT Commons Pro"/>
              </a:rPr>
              <a:t>Dataset</a:t>
            </a:r>
          </a:p>
        </p:txBody>
      </p:sp>
      <p:sp>
        <p:nvSpPr>
          <p:cNvPr id="15" name="TextBox 15"/>
          <p:cNvSpPr txBox="1"/>
          <p:nvPr/>
        </p:nvSpPr>
        <p:spPr>
          <a:xfrm>
            <a:off x="10986101" y="4611298"/>
            <a:ext cx="5854200" cy="486833"/>
          </a:xfrm>
          <a:prstGeom prst="rect">
            <a:avLst/>
          </a:prstGeom>
        </p:spPr>
        <p:txBody>
          <a:bodyPr lIns="0" tIns="0" rIns="0" bIns="0" rtlCol="0" anchor="t">
            <a:spAutoFit/>
          </a:bodyPr>
          <a:lstStyle/>
          <a:p>
            <a:pPr>
              <a:lnSpc>
                <a:spcPts val="3900"/>
              </a:lnSpc>
            </a:pPr>
            <a:r>
              <a:rPr lang="en-US" sz="3000">
                <a:solidFill>
                  <a:srgbClr val="000000"/>
                </a:solidFill>
                <a:latin typeface="TT Commons Pro"/>
              </a:rPr>
              <a:t>Expolarity Data Analysis</a:t>
            </a:r>
          </a:p>
        </p:txBody>
      </p:sp>
      <p:sp>
        <p:nvSpPr>
          <p:cNvPr id="16" name="TextBox 16"/>
          <p:cNvSpPr txBox="1"/>
          <p:nvPr/>
        </p:nvSpPr>
        <p:spPr>
          <a:xfrm>
            <a:off x="10986101" y="5972749"/>
            <a:ext cx="5854200" cy="486833"/>
          </a:xfrm>
          <a:prstGeom prst="rect">
            <a:avLst/>
          </a:prstGeom>
        </p:spPr>
        <p:txBody>
          <a:bodyPr lIns="0" tIns="0" rIns="0" bIns="0" rtlCol="0" anchor="t">
            <a:spAutoFit/>
          </a:bodyPr>
          <a:lstStyle/>
          <a:p>
            <a:pPr>
              <a:lnSpc>
                <a:spcPts val="3900"/>
              </a:lnSpc>
            </a:pPr>
            <a:r>
              <a:rPr lang="en-US" sz="3000">
                <a:solidFill>
                  <a:srgbClr val="000000"/>
                </a:solidFill>
                <a:latin typeface="TT Commons Pro"/>
              </a:rPr>
              <a:t>Data Pre-processing</a:t>
            </a:r>
          </a:p>
        </p:txBody>
      </p:sp>
      <p:sp>
        <p:nvSpPr>
          <p:cNvPr id="17" name="TextBox 17"/>
          <p:cNvSpPr txBox="1"/>
          <p:nvPr/>
        </p:nvSpPr>
        <p:spPr>
          <a:xfrm>
            <a:off x="10986101" y="7325327"/>
            <a:ext cx="5854200" cy="486833"/>
          </a:xfrm>
          <a:prstGeom prst="rect">
            <a:avLst/>
          </a:prstGeom>
        </p:spPr>
        <p:txBody>
          <a:bodyPr lIns="0" tIns="0" rIns="0" bIns="0" rtlCol="0" anchor="t">
            <a:spAutoFit/>
          </a:bodyPr>
          <a:lstStyle/>
          <a:p>
            <a:pPr>
              <a:lnSpc>
                <a:spcPts val="3900"/>
              </a:lnSpc>
            </a:pPr>
            <a:r>
              <a:rPr lang="en-US" sz="3000">
                <a:solidFill>
                  <a:srgbClr val="000000"/>
                </a:solidFill>
                <a:latin typeface="TT Commons Pro"/>
              </a:rPr>
              <a:t>Model Building and Evaluation</a:t>
            </a:r>
          </a:p>
        </p:txBody>
      </p:sp>
      <p:sp>
        <p:nvSpPr>
          <p:cNvPr id="18" name="TextBox 18"/>
          <p:cNvSpPr txBox="1"/>
          <p:nvPr/>
        </p:nvSpPr>
        <p:spPr>
          <a:xfrm>
            <a:off x="10986101" y="8592565"/>
            <a:ext cx="5854200" cy="486833"/>
          </a:xfrm>
          <a:prstGeom prst="rect">
            <a:avLst/>
          </a:prstGeom>
        </p:spPr>
        <p:txBody>
          <a:bodyPr lIns="0" tIns="0" rIns="0" bIns="0" rtlCol="0" anchor="t">
            <a:spAutoFit/>
          </a:bodyPr>
          <a:lstStyle/>
          <a:p>
            <a:pPr>
              <a:lnSpc>
                <a:spcPts val="3900"/>
              </a:lnSpc>
            </a:pPr>
            <a:r>
              <a:rPr lang="en-US" sz="3000">
                <a:solidFill>
                  <a:srgbClr val="000000"/>
                </a:solidFill>
                <a:latin typeface="TT Commons Pro"/>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31542" y="-10869755"/>
            <a:ext cx="15350424" cy="15350424"/>
          </a:xfrm>
          <a:prstGeom prst="rect">
            <a:avLst/>
          </a:prstGeom>
        </p:spPr>
      </p:pic>
      <p:grpSp>
        <p:nvGrpSpPr>
          <p:cNvPr id="5" name="Group 5"/>
          <p:cNvGrpSpPr/>
          <p:nvPr/>
        </p:nvGrpSpPr>
        <p:grpSpPr>
          <a:xfrm>
            <a:off x="901905" y="709400"/>
            <a:ext cx="11353452" cy="1536014"/>
            <a:chOff x="0" y="0"/>
            <a:chExt cx="15137936" cy="2048018"/>
          </a:xfrm>
        </p:grpSpPr>
        <p:sp>
          <p:nvSpPr>
            <p:cNvPr id="6" name="TextBox 6"/>
            <p:cNvSpPr txBox="1"/>
            <p:nvPr/>
          </p:nvSpPr>
          <p:spPr>
            <a:xfrm>
              <a:off x="0" y="-142875"/>
              <a:ext cx="15137936" cy="1066303"/>
            </a:xfrm>
            <a:prstGeom prst="rect">
              <a:avLst/>
            </a:prstGeom>
          </p:spPr>
          <p:txBody>
            <a:bodyPr lIns="0" tIns="0" rIns="0" bIns="0" rtlCol="0" anchor="t">
              <a:spAutoFit/>
            </a:bodyPr>
            <a:lstStyle/>
            <a:p>
              <a:pPr>
                <a:lnSpc>
                  <a:spcPts val="6900"/>
                </a:lnSpc>
              </a:pPr>
              <a:r>
                <a:rPr lang="en-US" sz="4600">
                  <a:solidFill>
                    <a:srgbClr val="000000"/>
                  </a:solidFill>
                  <a:latin typeface="TAN Mon Cheri"/>
                </a:rPr>
                <a:t>LOGISTIC REGRESSION L2:</a:t>
              </a:r>
            </a:p>
          </p:txBody>
        </p:sp>
        <p:sp>
          <p:nvSpPr>
            <p:cNvPr id="7" name="TextBox 7"/>
            <p:cNvSpPr txBox="1"/>
            <p:nvPr/>
          </p:nvSpPr>
          <p:spPr>
            <a:xfrm>
              <a:off x="1395528" y="1316710"/>
              <a:ext cx="12346881" cy="731308"/>
            </a:xfrm>
            <a:prstGeom prst="rect">
              <a:avLst/>
            </a:prstGeom>
          </p:spPr>
          <p:txBody>
            <a:bodyPr lIns="0" tIns="0" rIns="0" bIns="0" rtlCol="0" anchor="t">
              <a:spAutoFit/>
            </a:bodyPr>
            <a:lstStyle/>
            <a:p>
              <a:pPr algn="just">
                <a:lnSpc>
                  <a:spcPts val="4550"/>
                </a:lnSpc>
              </a:pPr>
              <a:r>
                <a:rPr lang="en-US" sz="3500">
                  <a:solidFill>
                    <a:srgbClr val="000000"/>
                  </a:solidFill>
                  <a:latin typeface="TT Commons Pro"/>
                </a:rPr>
                <a:t>Confusion matrix &amp; ROC Curve Plot</a:t>
              </a:r>
            </a:p>
          </p:txBody>
        </p:sp>
      </p:grpSp>
      <p:pic>
        <p:nvPicPr>
          <p:cNvPr id="9" name="Picture 8" descr="Chart, line chart&#10;&#10;Description automatically generated">
            <a:extLst>
              <a:ext uri="{FF2B5EF4-FFF2-40B4-BE49-F238E27FC236}">
                <a16:creationId xmlns:a16="http://schemas.microsoft.com/office/drawing/2014/main" id="{1FBB7E0A-A254-304C-BDCE-20AC446B4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2760" y="3012439"/>
            <a:ext cx="8382000" cy="6039971"/>
          </a:xfrm>
          <a:prstGeom prst="rect">
            <a:avLst/>
          </a:prstGeom>
        </p:spPr>
      </p:pic>
      <p:pic>
        <p:nvPicPr>
          <p:cNvPr id="13" name="Picture 12" descr="Chart&#10;&#10;Description automatically generated">
            <a:extLst>
              <a:ext uri="{FF2B5EF4-FFF2-40B4-BE49-F238E27FC236}">
                <a16:creationId xmlns:a16="http://schemas.microsoft.com/office/drawing/2014/main" id="{6957C4B8-6A75-514E-9C12-B4F301FE8A6C}"/>
              </a:ext>
            </a:extLst>
          </p:cNvPr>
          <p:cNvPicPr>
            <a:picLocks noChangeAspect="1"/>
          </p:cNvPicPr>
          <p:nvPr/>
        </p:nvPicPr>
        <p:blipFill rotWithShape="1">
          <a:blip r:embed="rId5">
            <a:extLst>
              <a:ext uri="{28A0092B-C50C-407E-A947-70E740481C1C}">
                <a14:useLocalDpi xmlns:a14="http://schemas.microsoft.com/office/drawing/2010/main" val="0"/>
              </a:ext>
            </a:extLst>
          </a:blip>
          <a:srcRect t="-451" b="-1"/>
          <a:stretch/>
        </p:blipFill>
        <p:spPr>
          <a:xfrm>
            <a:off x="2514600" y="3012439"/>
            <a:ext cx="5516489" cy="6067185"/>
          </a:xfrm>
          <a:prstGeom prst="rect">
            <a:avLst/>
          </a:prstGeom>
        </p:spPr>
      </p:pic>
    </p:spTree>
    <p:extLst>
      <p:ext uri="{BB962C8B-B14F-4D97-AF65-F5344CB8AC3E}">
        <p14:creationId xmlns:p14="http://schemas.microsoft.com/office/powerpoint/2010/main" val="20715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95067" y="-7675212"/>
            <a:ext cx="15350424" cy="15350424"/>
          </a:xfrm>
          <a:prstGeom prst="rect">
            <a:avLst/>
          </a:prstGeom>
        </p:spPr>
      </p:pic>
      <p:grpSp>
        <p:nvGrpSpPr>
          <p:cNvPr id="5" name="Group 5"/>
          <p:cNvGrpSpPr/>
          <p:nvPr/>
        </p:nvGrpSpPr>
        <p:grpSpPr>
          <a:xfrm>
            <a:off x="901905" y="602244"/>
            <a:ext cx="11353452" cy="1643170"/>
            <a:chOff x="0" y="-142875"/>
            <a:chExt cx="15137936" cy="2190893"/>
          </a:xfrm>
        </p:grpSpPr>
        <p:sp>
          <p:nvSpPr>
            <p:cNvPr id="6" name="TextBox 6"/>
            <p:cNvSpPr txBox="1"/>
            <p:nvPr/>
          </p:nvSpPr>
          <p:spPr>
            <a:xfrm>
              <a:off x="0" y="-142875"/>
              <a:ext cx="15137936" cy="1120820"/>
            </a:xfrm>
            <a:prstGeom prst="rect">
              <a:avLst/>
            </a:prstGeom>
          </p:spPr>
          <p:txBody>
            <a:bodyPr lIns="0" tIns="0" rIns="0" bIns="0" rtlCol="0" anchor="t">
              <a:spAutoFit/>
            </a:bodyPr>
            <a:lstStyle/>
            <a:p>
              <a:pPr>
                <a:lnSpc>
                  <a:spcPts val="6900"/>
                </a:lnSpc>
              </a:pPr>
              <a:r>
                <a:rPr lang="en-US" sz="4600" dirty="0">
                  <a:solidFill>
                    <a:srgbClr val="000000"/>
                  </a:solidFill>
                  <a:latin typeface="TAN Mon Cheri"/>
                </a:rPr>
                <a:t>LOGISTIC REGRESSION L1</a:t>
              </a:r>
            </a:p>
          </p:txBody>
        </p:sp>
        <p:sp>
          <p:nvSpPr>
            <p:cNvPr id="7" name="TextBox 7"/>
            <p:cNvSpPr txBox="1"/>
            <p:nvPr/>
          </p:nvSpPr>
          <p:spPr>
            <a:xfrm>
              <a:off x="1395528" y="1316710"/>
              <a:ext cx="12346881" cy="731308"/>
            </a:xfrm>
            <a:prstGeom prst="rect">
              <a:avLst/>
            </a:prstGeom>
          </p:spPr>
          <p:txBody>
            <a:bodyPr lIns="0" tIns="0" rIns="0" bIns="0" rtlCol="0" anchor="t">
              <a:spAutoFit/>
            </a:bodyPr>
            <a:lstStyle/>
            <a:p>
              <a:pPr algn="just">
                <a:lnSpc>
                  <a:spcPts val="4550"/>
                </a:lnSpc>
              </a:pPr>
              <a:r>
                <a:rPr lang="en-US" sz="3500">
                  <a:solidFill>
                    <a:srgbClr val="000000"/>
                  </a:solidFill>
                  <a:latin typeface="TT Commons Pro"/>
                </a:rPr>
                <a:t>Confusion matrix &amp; ROC Curve Plot</a:t>
              </a:r>
            </a:p>
          </p:txBody>
        </p:sp>
      </p:grpSp>
      <p:pic>
        <p:nvPicPr>
          <p:cNvPr id="11" name="Picture 10" descr="Chart, line chart&#10;&#10;Description automatically generated">
            <a:extLst>
              <a:ext uri="{FF2B5EF4-FFF2-40B4-BE49-F238E27FC236}">
                <a16:creationId xmlns:a16="http://schemas.microsoft.com/office/drawing/2014/main" id="{00A57D65-AE40-374C-B01F-0FF7DFB81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0" y="3271496"/>
            <a:ext cx="8862268" cy="6386046"/>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164A1C1B-EE0C-6A4D-A966-C9198BDBB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3271496"/>
            <a:ext cx="6056940" cy="637572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1E2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rcRect/>
          <a:stretch>
            <a:fillRect/>
          </a:stretch>
        </p:blipFill>
        <p:spPr>
          <a:xfrm rot="-8550296">
            <a:off x="5617940" y="-5668028"/>
            <a:ext cx="17658977" cy="1443621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86200" y="1866900"/>
            <a:ext cx="13869301" cy="13869301"/>
          </a:xfrm>
          <a:prstGeom prst="rect">
            <a:avLst/>
          </a:prstGeom>
        </p:spPr>
      </p:pic>
      <p:grpSp>
        <p:nvGrpSpPr>
          <p:cNvPr id="4" name="Group 4"/>
          <p:cNvGrpSpPr/>
          <p:nvPr/>
        </p:nvGrpSpPr>
        <p:grpSpPr>
          <a:xfrm>
            <a:off x="1028700" y="601363"/>
            <a:ext cx="10470235" cy="2991678"/>
            <a:chOff x="0" y="0"/>
            <a:chExt cx="13960313" cy="3988904"/>
          </a:xfrm>
        </p:grpSpPr>
        <p:sp>
          <p:nvSpPr>
            <p:cNvPr id="5" name="TextBox 5"/>
            <p:cNvSpPr txBox="1"/>
            <p:nvPr/>
          </p:nvSpPr>
          <p:spPr>
            <a:xfrm>
              <a:off x="0" y="-161925"/>
              <a:ext cx="13960313" cy="2853759"/>
            </a:xfrm>
            <a:prstGeom prst="rect">
              <a:avLst/>
            </a:prstGeom>
          </p:spPr>
          <p:txBody>
            <a:bodyPr lIns="0" tIns="0" rIns="0" bIns="0" rtlCol="0" anchor="t">
              <a:spAutoFit/>
            </a:bodyPr>
            <a:lstStyle/>
            <a:p>
              <a:pPr>
                <a:lnSpc>
                  <a:spcPts val="8850"/>
                </a:lnSpc>
              </a:pPr>
              <a:r>
                <a:rPr lang="en-US" sz="5900">
                  <a:solidFill>
                    <a:srgbClr val="000000"/>
                  </a:solidFill>
                  <a:latin typeface="TAN Mon Cheri"/>
                </a:rPr>
                <a:t>DIABETES PREDICTION APP</a:t>
              </a:r>
            </a:p>
          </p:txBody>
        </p:sp>
        <p:sp>
          <p:nvSpPr>
            <p:cNvPr id="6" name="TextBox 6"/>
            <p:cNvSpPr txBox="1"/>
            <p:nvPr/>
          </p:nvSpPr>
          <p:spPr>
            <a:xfrm>
              <a:off x="0" y="3257596"/>
              <a:ext cx="13960313" cy="731308"/>
            </a:xfrm>
            <a:prstGeom prst="rect">
              <a:avLst/>
            </a:prstGeom>
          </p:spPr>
          <p:txBody>
            <a:bodyPr lIns="0" tIns="0" rIns="0" bIns="0" rtlCol="0" anchor="t">
              <a:spAutoFit/>
            </a:bodyPr>
            <a:lstStyle/>
            <a:p>
              <a:pPr algn="ctr">
                <a:lnSpc>
                  <a:spcPts val="4550"/>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381568">
            <a:off x="10828857" y="-3567569"/>
            <a:ext cx="13067819" cy="14379993"/>
          </a:xfrm>
          <a:prstGeom prst="rect">
            <a:avLst/>
          </a:prstGeom>
        </p:spPr>
      </p:pic>
      <p:pic>
        <p:nvPicPr>
          <p:cNvPr id="3" name="Picture 3"/>
          <p:cNvPicPr>
            <a:picLocks noChangeAspect="1"/>
          </p:cNvPicPr>
          <p:nvPr/>
        </p:nvPicPr>
        <p:blipFill>
          <a:blip r:embed="rId3"/>
          <a:srcRect l="19939" t="22422" r="23988" b="22716"/>
          <a:stretch>
            <a:fillRect/>
          </a:stretch>
        </p:blipFill>
        <p:spPr>
          <a:xfrm>
            <a:off x="3533282" y="3786060"/>
            <a:ext cx="1603613" cy="156899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583430" y="4014041"/>
            <a:ext cx="1639056" cy="1129459"/>
          </a:xfrm>
          <a:prstGeom prst="rect">
            <a:avLst/>
          </a:prstGeom>
        </p:spPr>
      </p:pic>
      <p:grpSp>
        <p:nvGrpSpPr>
          <p:cNvPr id="5" name="Group 5"/>
          <p:cNvGrpSpPr/>
          <p:nvPr/>
        </p:nvGrpSpPr>
        <p:grpSpPr>
          <a:xfrm>
            <a:off x="3533282" y="5547987"/>
            <a:ext cx="4130305" cy="2212937"/>
            <a:chOff x="0" y="0"/>
            <a:chExt cx="5507073" cy="2950583"/>
          </a:xfrm>
        </p:grpSpPr>
        <p:sp>
          <p:nvSpPr>
            <p:cNvPr id="6" name="TextBox 6"/>
            <p:cNvSpPr txBox="1"/>
            <p:nvPr/>
          </p:nvSpPr>
          <p:spPr>
            <a:xfrm>
              <a:off x="0" y="2431012"/>
              <a:ext cx="5507073" cy="519571"/>
            </a:xfrm>
            <a:prstGeom prst="rect">
              <a:avLst/>
            </a:prstGeom>
          </p:spPr>
          <p:txBody>
            <a:bodyPr lIns="0" tIns="0" rIns="0" bIns="0" rtlCol="0" anchor="t">
              <a:spAutoFit/>
            </a:bodyPr>
            <a:lstStyle/>
            <a:p>
              <a:pPr>
                <a:lnSpc>
                  <a:spcPts val="3120"/>
                </a:lnSpc>
              </a:pPr>
              <a:r>
                <a:rPr lang="en-US" sz="2400">
                  <a:solidFill>
                    <a:srgbClr val="000000"/>
                  </a:solidFill>
                  <a:latin typeface="TT Commons Pro"/>
                </a:rPr>
                <a:t>For better predictions </a:t>
              </a:r>
            </a:p>
          </p:txBody>
        </p:sp>
        <p:sp>
          <p:nvSpPr>
            <p:cNvPr id="7" name="TextBox 7"/>
            <p:cNvSpPr txBox="1"/>
            <p:nvPr/>
          </p:nvSpPr>
          <p:spPr>
            <a:xfrm>
              <a:off x="0" y="-38100"/>
              <a:ext cx="5507073" cy="1934633"/>
            </a:xfrm>
            <a:prstGeom prst="rect">
              <a:avLst/>
            </a:prstGeom>
          </p:spPr>
          <p:txBody>
            <a:bodyPr lIns="0" tIns="0" rIns="0" bIns="0" rtlCol="0" anchor="t">
              <a:spAutoFit/>
            </a:bodyPr>
            <a:lstStyle/>
            <a:p>
              <a:pPr>
                <a:lnSpc>
                  <a:spcPts val="3900"/>
                </a:lnSpc>
              </a:pPr>
              <a:r>
                <a:rPr lang="en-US" sz="3000">
                  <a:solidFill>
                    <a:srgbClr val="000000"/>
                  </a:solidFill>
                  <a:latin typeface="TT Commons Pro"/>
                </a:rPr>
                <a:t>Collect more data about diabetes and analyze them</a:t>
              </a:r>
            </a:p>
          </p:txBody>
        </p:sp>
      </p:grpSp>
      <p:sp>
        <p:nvSpPr>
          <p:cNvPr id="8" name="TextBox 8"/>
          <p:cNvSpPr txBox="1"/>
          <p:nvPr/>
        </p:nvSpPr>
        <p:spPr>
          <a:xfrm>
            <a:off x="9583430" y="5509887"/>
            <a:ext cx="4130305" cy="1460500"/>
          </a:xfrm>
          <a:prstGeom prst="rect">
            <a:avLst/>
          </a:prstGeom>
        </p:spPr>
        <p:txBody>
          <a:bodyPr lIns="0" tIns="0" rIns="0" bIns="0" rtlCol="0" anchor="t">
            <a:spAutoFit/>
          </a:bodyPr>
          <a:lstStyle/>
          <a:p>
            <a:pPr>
              <a:lnSpc>
                <a:spcPts val="3900"/>
              </a:lnSpc>
            </a:pPr>
            <a:r>
              <a:rPr lang="en-US" sz="3000">
                <a:solidFill>
                  <a:srgbClr val="000000"/>
                </a:solidFill>
                <a:latin typeface="TT Commons Pro"/>
              </a:rPr>
              <a:t>Build a system that helps people in getting an initial information  </a:t>
            </a:r>
          </a:p>
        </p:txBody>
      </p:sp>
      <p:sp>
        <p:nvSpPr>
          <p:cNvPr id="9" name="TextBox 9"/>
          <p:cNvSpPr txBox="1"/>
          <p:nvPr/>
        </p:nvSpPr>
        <p:spPr>
          <a:xfrm>
            <a:off x="1028700" y="866775"/>
            <a:ext cx="13537367" cy="1006898"/>
          </a:xfrm>
          <a:prstGeom prst="rect">
            <a:avLst/>
          </a:prstGeom>
        </p:spPr>
        <p:txBody>
          <a:bodyPr lIns="0" tIns="0" rIns="0" bIns="0" rtlCol="0" anchor="t">
            <a:spAutoFit/>
          </a:bodyPr>
          <a:lstStyle/>
          <a:p>
            <a:pPr>
              <a:lnSpc>
                <a:spcPts val="8400"/>
              </a:lnSpc>
            </a:pPr>
            <a:r>
              <a:rPr lang="en-US" sz="5600">
                <a:solidFill>
                  <a:srgbClr val="000000"/>
                </a:solidFill>
                <a:latin typeface="TAN Mon Cheri"/>
              </a:rPr>
              <a:t>FUTURE WORK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136" t="166" r="1809" b="64365"/>
          <a:stretch>
            <a:fillRect/>
          </a:stretch>
        </p:blipFill>
        <p:spPr>
          <a:xfrm>
            <a:off x="0" y="0"/>
            <a:ext cx="18288000" cy="10287000"/>
          </a:xfrm>
          <a:prstGeom prst="rect">
            <a:avLst/>
          </a:prstGeom>
        </p:spPr>
      </p:pic>
      <p:grpSp>
        <p:nvGrpSpPr>
          <p:cNvPr id="3" name="Group 3"/>
          <p:cNvGrpSpPr/>
          <p:nvPr/>
        </p:nvGrpSpPr>
        <p:grpSpPr>
          <a:xfrm>
            <a:off x="2886073" y="4060222"/>
            <a:ext cx="12515853" cy="3170470"/>
            <a:chOff x="0" y="0"/>
            <a:chExt cx="16687804" cy="4227293"/>
          </a:xfrm>
        </p:grpSpPr>
        <p:sp>
          <p:nvSpPr>
            <p:cNvPr id="4" name="TextBox 4"/>
            <p:cNvSpPr txBox="1"/>
            <p:nvPr/>
          </p:nvSpPr>
          <p:spPr>
            <a:xfrm>
              <a:off x="0" y="-209550"/>
              <a:ext cx="16687804" cy="3484457"/>
            </a:xfrm>
            <a:prstGeom prst="rect">
              <a:avLst/>
            </a:prstGeom>
          </p:spPr>
          <p:txBody>
            <a:bodyPr lIns="0" tIns="0" rIns="0" bIns="0" rtlCol="0" anchor="t">
              <a:spAutoFit/>
            </a:bodyPr>
            <a:lstStyle/>
            <a:p>
              <a:pPr algn="ctr">
                <a:lnSpc>
                  <a:spcPts val="10800"/>
                </a:lnSpc>
              </a:pPr>
              <a:r>
                <a:rPr lang="en-US" sz="7200">
                  <a:solidFill>
                    <a:srgbClr val="000000"/>
                  </a:solidFill>
                  <a:latin typeface="TAN Mon Cheri"/>
                </a:rPr>
                <a:t>THANK YOU FOR LISTENING!</a:t>
              </a:r>
            </a:p>
          </p:txBody>
        </p:sp>
        <p:sp>
          <p:nvSpPr>
            <p:cNvPr id="5" name="TextBox 5"/>
            <p:cNvSpPr txBox="1"/>
            <p:nvPr/>
          </p:nvSpPr>
          <p:spPr>
            <a:xfrm>
              <a:off x="2512001" y="3495985"/>
              <a:ext cx="11663803" cy="731308"/>
            </a:xfrm>
            <a:prstGeom prst="rect">
              <a:avLst/>
            </a:prstGeom>
          </p:spPr>
          <p:txBody>
            <a:bodyPr lIns="0" tIns="0" rIns="0" bIns="0" rtlCol="0" anchor="t">
              <a:spAutoFit/>
            </a:bodyPr>
            <a:lstStyle/>
            <a:p>
              <a:pPr algn="ctr">
                <a:lnSpc>
                  <a:spcPts val="4550"/>
                </a:lnSpc>
              </a:pPr>
              <a:endParaRPr/>
            </a:p>
          </p:txBody>
        </p:sp>
      </p:grpSp>
      <p:grpSp>
        <p:nvGrpSpPr>
          <p:cNvPr id="6" name="Group 6"/>
          <p:cNvGrpSpPr/>
          <p:nvPr/>
        </p:nvGrpSpPr>
        <p:grpSpPr>
          <a:xfrm>
            <a:off x="1028700" y="1171013"/>
            <a:ext cx="3213364" cy="532936"/>
            <a:chOff x="0" y="0"/>
            <a:chExt cx="4284485" cy="710582"/>
          </a:xfrm>
        </p:grpSpPr>
        <p:sp>
          <p:nvSpPr>
            <p:cNvPr id="7" name="TextBox 7"/>
            <p:cNvSpPr txBox="1"/>
            <p:nvPr/>
          </p:nvSpPr>
          <p:spPr>
            <a:xfrm>
              <a:off x="1189604" y="64249"/>
              <a:ext cx="3094881" cy="508000"/>
            </a:xfrm>
            <a:prstGeom prst="rect">
              <a:avLst/>
            </a:prstGeom>
          </p:spPr>
          <p:txBody>
            <a:bodyPr lIns="0" tIns="0" rIns="0" bIns="0" rtlCol="0" anchor="t">
              <a:spAutoFit/>
            </a:bodyPr>
            <a:lstStyle/>
            <a:p>
              <a:pPr>
                <a:lnSpc>
                  <a:spcPts val="3000"/>
                </a:lnSpc>
              </a:pPr>
              <a:r>
                <a:rPr lang="en-US" sz="2500">
                  <a:solidFill>
                    <a:srgbClr val="000000"/>
                  </a:solidFill>
                  <a:latin typeface="TT Commons Pro"/>
                </a:rPr>
                <a:t>DIABETES</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944010" cy="71058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946" t="4586" b="5994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41000"/>
          </a:blip>
          <a:srcRect/>
          <a:stretch>
            <a:fillRect/>
          </a:stretch>
        </p:blipFill>
        <p:spPr>
          <a:xfrm rot="-1843946">
            <a:off x="12476426" y="-4906666"/>
            <a:ext cx="10624840" cy="12724359"/>
          </a:xfrm>
          <a:prstGeom prst="rect">
            <a:avLst/>
          </a:prstGeom>
        </p:spPr>
      </p:pic>
      <p:sp>
        <p:nvSpPr>
          <p:cNvPr id="4" name="TextBox 4"/>
          <p:cNvSpPr txBox="1"/>
          <p:nvPr/>
        </p:nvSpPr>
        <p:spPr>
          <a:xfrm>
            <a:off x="1028700" y="831225"/>
            <a:ext cx="8115300" cy="2665730"/>
          </a:xfrm>
          <a:prstGeom prst="rect">
            <a:avLst/>
          </a:prstGeom>
        </p:spPr>
        <p:txBody>
          <a:bodyPr lIns="0" tIns="0" rIns="0" bIns="0" rtlCol="0" anchor="t">
            <a:spAutoFit/>
          </a:bodyPr>
          <a:lstStyle/>
          <a:p>
            <a:pPr>
              <a:lnSpc>
                <a:spcPts val="10800"/>
              </a:lnSpc>
            </a:pPr>
            <a:r>
              <a:rPr lang="en-US" sz="7200">
                <a:solidFill>
                  <a:srgbClr val="000000"/>
                </a:solidFill>
                <a:latin typeface="TAN Mon Cheri"/>
              </a:rPr>
              <a:t>PROBLEM STATEMENT</a:t>
            </a:r>
          </a:p>
        </p:txBody>
      </p:sp>
      <p:sp>
        <p:nvSpPr>
          <p:cNvPr id="5" name="TextBox 5"/>
          <p:cNvSpPr txBox="1"/>
          <p:nvPr/>
        </p:nvSpPr>
        <p:spPr>
          <a:xfrm>
            <a:off x="1028700" y="4629251"/>
            <a:ext cx="13427298" cy="3353290"/>
          </a:xfrm>
          <a:prstGeom prst="rect">
            <a:avLst/>
          </a:prstGeom>
        </p:spPr>
        <p:txBody>
          <a:bodyPr lIns="0" tIns="0" rIns="0" bIns="0" rtlCol="0" anchor="t">
            <a:spAutoFit/>
          </a:bodyPr>
          <a:lstStyle/>
          <a:p>
            <a:pPr marL="647700" lvl="1" indent="-323850">
              <a:lnSpc>
                <a:spcPts val="4500"/>
              </a:lnSpc>
              <a:buFont typeface="Arial"/>
              <a:buChar char="•"/>
            </a:pPr>
            <a:r>
              <a:rPr lang="en-US" sz="3000" dirty="0">
                <a:solidFill>
                  <a:srgbClr val="000000"/>
                </a:solidFill>
                <a:latin typeface="Didot" panose="02000503000000020003" pitchFamily="2" charset="-79"/>
                <a:cs typeface="Didot" panose="02000503000000020003" pitchFamily="2" charset="-79"/>
              </a:rPr>
              <a:t>Diabetes is a common chronic disease and poses a great threat to human health. </a:t>
            </a:r>
          </a:p>
          <a:p>
            <a:pPr marL="647700" lvl="1" indent="-323850" algn="just">
              <a:lnSpc>
                <a:spcPts val="4500"/>
              </a:lnSpc>
              <a:buFont typeface="Arial"/>
              <a:buChar char="•"/>
            </a:pPr>
            <a:r>
              <a:rPr lang="en-US" sz="2800" dirty="0">
                <a:solidFill>
                  <a:srgbClr val="000000"/>
                </a:solidFill>
                <a:latin typeface="Didot" panose="02000503000000020003" pitchFamily="2" charset="-79"/>
                <a:cs typeface="Didot" panose="02000503000000020003" pitchFamily="2" charset="-79"/>
              </a:rPr>
              <a:t>It can lead to chronic damage and dysfunction of various tissues. Therefore, The earlier diagnosis is obtained, the much easier we can control diabetes.</a:t>
            </a:r>
          </a:p>
          <a:p>
            <a:pPr marL="647700" lvl="1" indent="-323850" algn="just">
              <a:lnSpc>
                <a:spcPts val="4500"/>
              </a:lnSpc>
              <a:buFont typeface="Arial"/>
              <a:buChar char="•"/>
            </a:pPr>
            <a:r>
              <a:rPr lang="en-US" sz="2800" dirty="0">
                <a:solidFill>
                  <a:srgbClr val="000000"/>
                </a:solidFill>
                <a:latin typeface="Didot" panose="02000503000000020003" pitchFamily="2" charset="-79"/>
                <a:cs typeface="Didot" panose="02000503000000020003" pitchFamily="2" charset="-79"/>
              </a:rPr>
              <a:t>Our aim is to predict diabetes using Classification techniques.</a:t>
            </a:r>
          </a:p>
          <a:p>
            <a:pPr>
              <a:lnSpc>
                <a:spcPts val="4500"/>
              </a:lnSpc>
            </a:pPr>
            <a:endParaRPr lang="en-US" sz="1200" dirty="0">
              <a:solidFill>
                <a:srgbClr val="000000"/>
              </a:solidFill>
              <a:latin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60776" y="1538136"/>
            <a:ext cx="15350424" cy="15350424"/>
          </a:xfrm>
          <a:prstGeom prst="rect">
            <a:avLst/>
          </a:prstGeom>
        </p:spPr>
      </p:pic>
      <p:pic>
        <p:nvPicPr>
          <p:cNvPr id="3" name="Picture 3"/>
          <p:cNvPicPr>
            <a:picLocks noChangeAspect="1"/>
          </p:cNvPicPr>
          <p:nvPr/>
        </p:nvPicPr>
        <p:blipFill>
          <a:blip r:embed="rId4">
            <a:alphaModFix amt="85000"/>
          </a:blip>
          <a:srcRect/>
          <a:stretch>
            <a:fillRect/>
          </a:stretch>
        </p:blipFill>
        <p:spPr>
          <a:xfrm rot="437564">
            <a:off x="12315158" y="-774065"/>
            <a:ext cx="14184276" cy="14660750"/>
          </a:xfrm>
          <a:prstGeom prst="rect">
            <a:avLst/>
          </a:prstGeom>
        </p:spPr>
      </p:pic>
      <p:sp>
        <p:nvSpPr>
          <p:cNvPr id="4" name="TextBox 4"/>
          <p:cNvSpPr txBox="1"/>
          <p:nvPr/>
        </p:nvSpPr>
        <p:spPr>
          <a:xfrm>
            <a:off x="1028700" y="831225"/>
            <a:ext cx="8115300" cy="1300480"/>
          </a:xfrm>
          <a:prstGeom prst="rect">
            <a:avLst/>
          </a:prstGeom>
        </p:spPr>
        <p:txBody>
          <a:bodyPr lIns="0" tIns="0" rIns="0" bIns="0" rtlCol="0" anchor="t">
            <a:spAutoFit/>
          </a:bodyPr>
          <a:lstStyle/>
          <a:p>
            <a:pPr>
              <a:lnSpc>
                <a:spcPts val="10800"/>
              </a:lnSpc>
            </a:pPr>
            <a:r>
              <a:rPr lang="en-US" sz="7200">
                <a:solidFill>
                  <a:srgbClr val="000000"/>
                </a:solidFill>
                <a:latin typeface="TAN Mon Cheri"/>
              </a:rPr>
              <a:t>DATASET</a:t>
            </a:r>
          </a:p>
        </p:txBody>
      </p:sp>
      <p:grpSp>
        <p:nvGrpSpPr>
          <p:cNvPr id="5" name="Group 5"/>
          <p:cNvGrpSpPr/>
          <p:nvPr/>
        </p:nvGrpSpPr>
        <p:grpSpPr>
          <a:xfrm>
            <a:off x="11605363" y="7341346"/>
            <a:ext cx="3113721" cy="1314174"/>
            <a:chOff x="0" y="0"/>
            <a:chExt cx="2146842" cy="906094"/>
          </a:xfrm>
        </p:grpSpPr>
        <p:sp>
          <p:nvSpPr>
            <p:cNvPr id="6" name="Freeform 6"/>
            <p:cNvSpPr/>
            <p:nvPr/>
          </p:nvSpPr>
          <p:spPr>
            <a:xfrm>
              <a:off x="0" y="0"/>
              <a:ext cx="2146843" cy="906094"/>
            </a:xfrm>
            <a:custGeom>
              <a:avLst/>
              <a:gdLst/>
              <a:ahLst/>
              <a:cxnLst/>
              <a:rect l="l" t="t" r="r" b="b"/>
              <a:pathLst>
                <a:path w="2146843" h="906094">
                  <a:moveTo>
                    <a:pt x="2022382" y="906094"/>
                  </a:moveTo>
                  <a:lnTo>
                    <a:pt x="124460" y="906094"/>
                  </a:lnTo>
                  <a:cubicBezTo>
                    <a:pt x="55880" y="906094"/>
                    <a:pt x="0" y="850214"/>
                    <a:pt x="0" y="781634"/>
                  </a:cubicBezTo>
                  <a:lnTo>
                    <a:pt x="0" y="124460"/>
                  </a:lnTo>
                  <a:cubicBezTo>
                    <a:pt x="0" y="55880"/>
                    <a:pt x="55880" y="0"/>
                    <a:pt x="124460" y="0"/>
                  </a:cubicBezTo>
                  <a:lnTo>
                    <a:pt x="2022383" y="0"/>
                  </a:lnTo>
                  <a:cubicBezTo>
                    <a:pt x="2090962" y="0"/>
                    <a:pt x="2146843" y="55880"/>
                    <a:pt x="2146843" y="124460"/>
                  </a:cubicBezTo>
                  <a:lnTo>
                    <a:pt x="2146843" y="781634"/>
                  </a:lnTo>
                  <a:cubicBezTo>
                    <a:pt x="2146843" y="850214"/>
                    <a:pt x="2090962" y="906094"/>
                    <a:pt x="2022383" y="906094"/>
                  </a:cubicBezTo>
                  <a:close/>
                </a:path>
              </a:pathLst>
            </a:custGeom>
            <a:solidFill>
              <a:srgbClr val="C8A1B2"/>
            </a:solidFill>
          </p:spPr>
        </p:sp>
      </p:grpSp>
      <p:sp>
        <p:nvSpPr>
          <p:cNvPr id="7" name="TextBox 7"/>
          <p:cNvSpPr txBox="1"/>
          <p:nvPr/>
        </p:nvSpPr>
        <p:spPr>
          <a:xfrm>
            <a:off x="11605363" y="7792270"/>
            <a:ext cx="3113721" cy="364702"/>
          </a:xfrm>
          <a:prstGeom prst="rect">
            <a:avLst/>
          </a:prstGeom>
        </p:spPr>
        <p:txBody>
          <a:bodyPr lIns="0" tIns="0" rIns="0" bIns="0" rtlCol="0" anchor="t">
            <a:spAutoFit/>
          </a:bodyPr>
          <a:lstStyle/>
          <a:p>
            <a:pPr algn="ctr">
              <a:lnSpc>
                <a:spcPts val="2940"/>
              </a:lnSpc>
              <a:spcBef>
                <a:spcPct val="0"/>
              </a:spcBef>
            </a:pPr>
            <a:r>
              <a:rPr lang="en-US" sz="2100">
                <a:solidFill>
                  <a:srgbClr val="F5F5EF"/>
                </a:solidFill>
                <a:latin typeface="Now Bold"/>
              </a:rPr>
              <a:t>Outcome</a:t>
            </a:r>
          </a:p>
        </p:txBody>
      </p:sp>
      <p:grpSp>
        <p:nvGrpSpPr>
          <p:cNvPr id="8" name="Group 8"/>
          <p:cNvGrpSpPr/>
          <p:nvPr/>
        </p:nvGrpSpPr>
        <p:grpSpPr>
          <a:xfrm>
            <a:off x="3568916" y="3045666"/>
            <a:ext cx="3113721" cy="1314174"/>
            <a:chOff x="0" y="0"/>
            <a:chExt cx="2146842" cy="906094"/>
          </a:xfrm>
        </p:grpSpPr>
        <p:sp>
          <p:nvSpPr>
            <p:cNvPr id="9" name="Freeform 9"/>
            <p:cNvSpPr/>
            <p:nvPr/>
          </p:nvSpPr>
          <p:spPr>
            <a:xfrm>
              <a:off x="0" y="0"/>
              <a:ext cx="2146843" cy="906094"/>
            </a:xfrm>
            <a:custGeom>
              <a:avLst/>
              <a:gdLst/>
              <a:ahLst/>
              <a:cxnLst/>
              <a:rect l="l" t="t" r="r" b="b"/>
              <a:pathLst>
                <a:path w="2146843" h="906094">
                  <a:moveTo>
                    <a:pt x="2022382" y="906094"/>
                  </a:moveTo>
                  <a:lnTo>
                    <a:pt x="124460" y="906094"/>
                  </a:lnTo>
                  <a:cubicBezTo>
                    <a:pt x="55880" y="906094"/>
                    <a:pt x="0" y="850214"/>
                    <a:pt x="0" y="781634"/>
                  </a:cubicBezTo>
                  <a:lnTo>
                    <a:pt x="0" y="124460"/>
                  </a:lnTo>
                  <a:cubicBezTo>
                    <a:pt x="0" y="55880"/>
                    <a:pt x="55880" y="0"/>
                    <a:pt x="124460" y="0"/>
                  </a:cubicBezTo>
                  <a:lnTo>
                    <a:pt x="2022383" y="0"/>
                  </a:lnTo>
                  <a:cubicBezTo>
                    <a:pt x="2090962" y="0"/>
                    <a:pt x="2146843" y="55880"/>
                    <a:pt x="2146843" y="124460"/>
                  </a:cubicBezTo>
                  <a:lnTo>
                    <a:pt x="2146843" y="781634"/>
                  </a:lnTo>
                  <a:cubicBezTo>
                    <a:pt x="2146843" y="850214"/>
                    <a:pt x="2090962" y="906094"/>
                    <a:pt x="2022383" y="906094"/>
                  </a:cubicBezTo>
                  <a:close/>
                </a:path>
              </a:pathLst>
            </a:custGeom>
            <a:solidFill>
              <a:srgbClr val="C8A1B2"/>
            </a:solidFill>
          </p:spPr>
        </p:sp>
      </p:grpSp>
      <p:sp>
        <p:nvSpPr>
          <p:cNvPr id="10" name="TextBox 10"/>
          <p:cNvSpPr txBox="1"/>
          <p:nvPr/>
        </p:nvSpPr>
        <p:spPr>
          <a:xfrm>
            <a:off x="3568916" y="3496590"/>
            <a:ext cx="3113721" cy="364702"/>
          </a:xfrm>
          <a:prstGeom prst="rect">
            <a:avLst/>
          </a:prstGeom>
        </p:spPr>
        <p:txBody>
          <a:bodyPr lIns="0" tIns="0" rIns="0" bIns="0" rtlCol="0" anchor="t">
            <a:spAutoFit/>
          </a:bodyPr>
          <a:lstStyle/>
          <a:p>
            <a:pPr algn="ctr">
              <a:lnSpc>
                <a:spcPts val="2940"/>
              </a:lnSpc>
              <a:spcBef>
                <a:spcPct val="0"/>
              </a:spcBef>
            </a:pPr>
            <a:r>
              <a:rPr lang="en-US" sz="2100">
                <a:solidFill>
                  <a:srgbClr val="F5F5EF"/>
                </a:solidFill>
                <a:latin typeface="Now Bold"/>
              </a:rPr>
              <a:t>Pregnancies</a:t>
            </a:r>
            <a:r>
              <a:rPr lang="en-US" sz="1200">
                <a:solidFill>
                  <a:srgbClr val="F5F5EF"/>
                </a:solidFill>
                <a:latin typeface="Arimo"/>
              </a:rPr>
              <a:t> </a:t>
            </a:r>
          </a:p>
        </p:txBody>
      </p:sp>
      <p:grpSp>
        <p:nvGrpSpPr>
          <p:cNvPr id="11" name="Group 11"/>
          <p:cNvGrpSpPr/>
          <p:nvPr/>
        </p:nvGrpSpPr>
        <p:grpSpPr>
          <a:xfrm>
            <a:off x="7530409" y="7315908"/>
            <a:ext cx="3113721" cy="1314174"/>
            <a:chOff x="0" y="0"/>
            <a:chExt cx="2146842" cy="906094"/>
          </a:xfrm>
        </p:grpSpPr>
        <p:sp>
          <p:nvSpPr>
            <p:cNvPr id="12" name="Freeform 12"/>
            <p:cNvSpPr/>
            <p:nvPr/>
          </p:nvSpPr>
          <p:spPr>
            <a:xfrm>
              <a:off x="0" y="0"/>
              <a:ext cx="2146843" cy="906094"/>
            </a:xfrm>
            <a:custGeom>
              <a:avLst/>
              <a:gdLst/>
              <a:ahLst/>
              <a:cxnLst/>
              <a:rect l="l" t="t" r="r" b="b"/>
              <a:pathLst>
                <a:path w="2146843" h="906094">
                  <a:moveTo>
                    <a:pt x="2022382" y="906094"/>
                  </a:moveTo>
                  <a:lnTo>
                    <a:pt x="124460" y="906094"/>
                  </a:lnTo>
                  <a:cubicBezTo>
                    <a:pt x="55880" y="906094"/>
                    <a:pt x="0" y="850214"/>
                    <a:pt x="0" y="781634"/>
                  </a:cubicBezTo>
                  <a:lnTo>
                    <a:pt x="0" y="124460"/>
                  </a:lnTo>
                  <a:cubicBezTo>
                    <a:pt x="0" y="55880"/>
                    <a:pt x="55880" y="0"/>
                    <a:pt x="124460" y="0"/>
                  </a:cubicBezTo>
                  <a:lnTo>
                    <a:pt x="2022383" y="0"/>
                  </a:lnTo>
                  <a:cubicBezTo>
                    <a:pt x="2090962" y="0"/>
                    <a:pt x="2146843" y="55880"/>
                    <a:pt x="2146843" y="124460"/>
                  </a:cubicBezTo>
                  <a:lnTo>
                    <a:pt x="2146843" y="781634"/>
                  </a:lnTo>
                  <a:cubicBezTo>
                    <a:pt x="2146843" y="850214"/>
                    <a:pt x="2090962" y="906094"/>
                    <a:pt x="2022383" y="906094"/>
                  </a:cubicBezTo>
                  <a:close/>
                </a:path>
              </a:pathLst>
            </a:custGeom>
            <a:solidFill>
              <a:srgbClr val="C8A1B2"/>
            </a:solidFill>
          </p:spPr>
        </p:sp>
      </p:grpSp>
      <p:sp>
        <p:nvSpPr>
          <p:cNvPr id="13" name="TextBox 13"/>
          <p:cNvSpPr txBox="1"/>
          <p:nvPr/>
        </p:nvSpPr>
        <p:spPr>
          <a:xfrm>
            <a:off x="7530409" y="7766831"/>
            <a:ext cx="3113721" cy="364702"/>
          </a:xfrm>
          <a:prstGeom prst="rect">
            <a:avLst/>
          </a:prstGeom>
        </p:spPr>
        <p:txBody>
          <a:bodyPr lIns="0" tIns="0" rIns="0" bIns="0" rtlCol="0" anchor="t">
            <a:spAutoFit/>
          </a:bodyPr>
          <a:lstStyle/>
          <a:p>
            <a:pPr algn="ctr">
              <a:lnSpc>
                <a:spcPts val="2940"/>
              </a:lnSpc>
              <a:spcBef>
                <a:spcPct val="0"/>
              </a:spcBef>
            </a:pPr>
            <a:r>
              <a:rPr lang="en-US" sz="2100">
                <a:solidFill>
                  <a:srgbClr val="F5F5EF"/>
                </a:solidFill>
                <a:latin typeface="Now Bold"/>
              </a:rPr>
              <a:t>Age</a:t>
            </a:r>
          </a:p>
        </p:txBody>
      </p:sp>
      <p:grpSp>
        <p:nvGrpSpPr>
          <p:cNvPr id="14" name="Group 14"/>
          <p:cNvGrpSpPr/>
          <p:nvPr/>
        </p:nvGrpSpPr>
        <p:grpSpPr>
          <a:xfrm>
            <a:off x="7530409" y="5156416"/>
            <a:ext cx="3113721" cy="1314174"/>
            <a:chOff x="0" y="0"/>
            <a:chExt cx="2146842" cy="906094"/>
          </a:xfrm>
        </p:grpSpPr>
        <p:sp>
          <p:nvSpPr>
            <p:cNvPr id="15" name="Freeform 15"/>
            <p:cNvSpPr/>
            <p:nvPr/>
          </p:nvSpPr>
          <p:spPr>
            <a:xfrm>
              <a:off x="0" y="0"/>
              <a:ext cx="2146843" cy="906094"/>
            </a:xfrm>
            <a:custGeom>
              <a:avLst/>
              <a:gdLst/>
              <a:ahLst/>
              <a:cxnLst/>
              <a:rect l="l" t="t" r="r" b="b"/>
              <a:pathLst>
                <a:path w="2146843" h="906094">
                  <a:moveTo>
                    <a:pt x="2022382" y="906094"/>
                  </a:moveTo>
                  <a:lnTo>
                    <a:pt x="124460" y="906094"/>
                  </a:lnTo>
                  <a:cubicBezTo>
                    <a:pt x="55880" y="906094"/>
                    <a:pt x="0" y="850214"/>
                    <a:pt x="0" y="781634"/>
                  </a:cubicBezTo>
                  <a:lnTo>
                    <a:pt x="0" y="124460"/>
                  </a:lnTo>
                  <a:cubicBezTo>
                    <a:pt x="0" y="55880"/>
                    <a:pt x="55880" y="0"/>
                    <a:pt x="124460" y="0"/>
                  </a:cubicBezTo>
                  <a:lnTo>
                    <a:pt x="2022383" y="0"/>
                  </a:lnTo>
                  <a:cubicBezTo>
                    <a:pt x="2090962" y="0"/>
                    <a:pt x="2146843" y="55880"/>
                    <a:pt x="2146843" y="124460"/>
                  </a:cubicBezTo>
                  <a:lnTo>
                    <a:pt x="2146843" y="781634"/>
                  </a:lnTo>
                  <a:cubicBezTo>
                    <a:pt x="2146843" y="850214"/>
                    <a:pt x="2090962" y="906094"/>
                    <a:pt x="2022383" y="906094"/>
                  </a:cubicBezTo>
                  <a:close/>
                </a:path>
              </a:pathLst>
            </a:custGeom>
            <a:solidFill>
              <a:srgbClr val="C8A1B2"/>
            </a:solidFill>
          </p:spPr>
        </p:sp>
      </p:grpSp>
      <p:sp>
        <p:nvSpPr>
          <p:cNvPr id="16" name="TextBox 16"/>
          <p:cNvSpPr txBox="1"/>
          <p:nvPr/>
        </p:nvSpPr>
        <p:spPr>
          <a:xfrm>
            <a:off x="7530409" y="5607340"/>
            <a:ext cx="3113721" cy="364702"/>
          </a:xfrm>
          <a:prstGeom prst="rect">
            <a:avLst/>
          </a:prstGeom>
        </p:spPr>
        <p:txBody>
          <a:bodyPr lIns="0" tIns="0" rIns="0" bIns="0" rtlCol="0" anchor="t">
            <a:spAutoFit/>
          </a:bodyPr>
          <a:lstStyle/>
          <a:p>
            <a:pPr algn="ctr">
              <a:lnSpc>
                <a:spcPts val="2940"/>
              </a:lnSpc>
              <a:spcBef>
                <a:spcPct val="0"/>
              </a:spcBef>
            </a:pPr>
            <a:r>
              <a:rPr lang="en-US" sz="2100">
                <a:solidFill>
                  <a:srgbClr val="F5F5EF"/>
                </a:solidFill>
                <a:latin typeface="Now Bold"/>
              </a:rPr>
              <a:t>Insulin</a:t>
            </a:r>
          </a:p>
        </p:txBody>
      </p:sp>
      <p:grpSp>
        <p:nvGrpSpPr>
          <p:cNvPr id="17" name="Group 17"/>
          <p:cNvGrpSpPr/>
          <p:nvPr/>
        </p:nvGrpSpPr>
        <p:grpSpPr>
          <a:xfrm>
            <a:off x="11605363" y="5156416"/>
            <a:ext cx="3113721" cy="1314174"/>
            <a:chOff x="0" y="0"/>
            <a:chExt cx="2146842" cy="906094"/>
          </a:xfrm>
        </p:grpSpPr>
        <p:sp>
          <p:nvSpPr>
            <p:cNvPr id="18" name="Freeform 18"/>
            <p:cNvSpPr/>
            <p:nvPr/>
          </p:nvSpPr>
          <p:spPr>
            <a:xfrm>
              <a:off x="0" y="0"/>
              <a:ext cx="2146843" cy="906094"/>
            </a:xfrm>
            <a:custGeom>
              <a:avLst/>
              <a:gdLst/>
              <a:ahLst/>
              <a:cxnLst/>
              <a:rect l="l" t="t" r="r" b="b"/>
              <a:pathLst>
                <a:path w="2146843" h="906094">
                  <a:moveTo>
                    <a:pt x="2022382" y="906094"/>
                  </a:moveTo>
                  <a:lnTo>
                    <a:pt x="124460" y="906094"/>
                  </a:lnTo>
                  <a:cubicBezTo>
                    <a:pt x="55880" y="906094"/>
                    <a:pt x="0" y="850214"/>
                    <a:pt x="0" y="781634"/>
                  </a:cubicBezTo>
                  <a:lnTo>
                    <a:pt x="0" y="124460"/>
                  </a:lnTo>
                  <a:cubicBezTo>
                    <a:pt x="0" y="55880"/>
                    <a:pt x="55880" y="0"/>
                    <a:pt x="124460" y="0"/>
                  </a:cubicBezTo>
                  <a:lnTo>
                    <a:pt x="2022383" y="0"/>
                  </a:lnTo>
                  <a:cubicBezTo>
                    <a:pt x="2090962" y="0"/>
                    <a:pt x="2146843" y="55880"/>
                    <a:pt x="2146843" y="124460"/>
                  </a:cubicBezTo>
                  <a:lnTo>
                    <a:pt x="2146843" y="781634"/>
                  </a:lnTo>
                  <a:cubicBezTo>
                    <a:pt x="2146843" y="850214"/>
                    <a:pt x="2090962" y="906094"/>
                    <a:pt x="2022383" y="906094"/>
                  </a:cubicBezTo>
                  <a:close/>
                </a:path>
              </a:pathLst>
            </a:custGeom>
            <a:solidFill>
              <a:srgbClr val="C8A1B2"/>
            </a:solidFill>
          </p:spPr>
        </p:sp>
      </p:grpSp>
      <p:sp>
        <p:nvSpPr>
          <p:cNvPr id="19" name="TextBox 19"/>
          <p:cNvSpPr txBox="1"/>
          <p:nvPr/>
        </p:nvSpPr>
        <p:spPr>
          <a:xfrm>
            <a:off x="11605363" y="5607340"/>
            <a:ext cx="3113721" cy="364702"/>
          </a:xfrm>
          <a:prstGeom prst="rect">
            <a:avLst/>
          </a:prstGeom>
        </p:spPr>
        <p:txBody>
          <a:bodyPr lIns="0" tIns="0" rIns="0" bIns="0" rtlCol="0" anchor="t">
            <a:spAutoFit/>
          </a:bodyPr>
          <a:lstStyle/>
          <a:p>
            <a:pPr algn="ctr">
              <a:lnSpc>
                <a:spcPts val="2940"/>
              </a:lnSpc>
              <a:spcBef>
                <a:spcPct val="0"/>
              </a:spcBef>
            </a:pPr>
            <a:r>
              <a:rPr lang="en-US" sz="2100">
                <a:solidFill>
                  <a:srgbClr val="F5F5EF"/>
                </a:solidFill>
                <a:latin typeface="Now Bold"/>
              </a:rPr>
              <a:t>BMI</a:t>
            </a:r>
          </a:p>
        </p:txBody>
      </p:sp>
      <p:grpSp>
        <p:nvGrpSpPr>
          <p:cNvPr id="20" name="Group 20"/>
          <p:cNvGrpSpPr/>
          <p:nvPr/>
        </p:nvGrpSpPr>
        <p:grpSpPr>
          <a:xfrm>
            <a:off x="11605363" y="3045666"/>
            <a:ext cx="3113721" cy="1314174"/>
            <a:chOff x="0" y="0"/>
            <a:chExt cx="2146842" cy="906094"/>
          </a:xfrm>
        </p:grpSpPr>
        <p:sp>
          <p:nvSpPr>
            <p:cNvPr id="21" name="Freeform 21"/>
            <p:cNvSpPr/>
            <p:nvPr/>
          </p:nvSpPr>
          <p:spPr>
            <a:xfrm>
              <a:off x="0" y="0"/>
              <a:ext cx="2146843" cy="906094"/>
            </a:xfrm>
            <a:custGeom>
              <a:avLst/>
              <a:gdLst/>
              <a:ahLst/>
              <a:cxnLst/>
              <a:rect l="l" t="t" r="r" b="b"/>
              <a:pathLst>
                <a:path w="2146843" h="906094">
                  <a:moveTo>
                    <a:pt x="2022382" y="906094"/>
                  </a:moveTo>
                  <a:lnTo>
                    <a:pt x="124460" y="906094"/>
                  </a:lnTo>
                  <a:cubicBezTo>
                    <a:pt x="55880" y="906094"/>
                    <a:pt x="0" y="850214"/>
                    <a:pt x="0" y="781634"/>
                  </a:cubicBezTo>
                  <a:lnTo>
                    <a:pt x="0" y="124460"/>
                  </a:lnTo>
                  <a:cubicBezTo>
                    <a:pt x="0" y="55880"/>
                    <a:pt x="55880" y="0"/>
                    <a:pt x="124460" y="0"/>
                  </a:cubicBezTo>
                  <a:lnTo>
                    <a:pt x="2022383" y="0"/>
                  </a:lnTo>
                  <a:cubicBezTo>
                    <a:pt x="2090962" y="0"/>
                    <a:pt x="2146843" y="55880"/>
                    <a:pt x="2146843" y="124460"/>
                  </a:cubicBezTo>
                  <a:lnTo>
                    <a:pt x="2146843" y="781634"/>
                  </a:lnTo>
                  <a:cubicBezTo>
                    <a:pt x="2146843" y="850214"/>
                    <a:pt x="2090962" y="906094"/>
                    <a:pt x="2022383" y="906094"/>
                  </a:cubicBezTo>
                  <a:close/>
                </a:path>
              </a:pathLst>
            </a:custGeom>
            <a:solidFill>
              <a:srgbClr val="C8A1B2"/>
            </a:solidFill>
          </p:spPr>
        </p:sp>
      </p:grpSp>
      <p:sp>
        <p:nvSpPr>
          <p:cNvPr id="22" name="TextBox 22"/>
          <p:cNvSpPr txBox="1"/>
          <p:nvPr/>
        </p:nvSpPr>
        <p:spPr>
          <a:xfrm>
            <a:off x="11605363" y="3496590"/>
            <a:ext cx="3113721" cy="364702"/>
          </a:xfrm>
          <a:prstGeom prst="rect">
            <a:avLst/>
          </a:prstGeom>
        </p:spPr>
        <p:txBody>
          <a:bodyPr lIns="0" tIns="0" rIns="0" bIns="0" rtlCol="0" anchor="t">
            <a:spAutoFit/>
          </a:bodyPr>
          <a:lstStyle/>
          <a:p>
            <a:pPr algn="ctr">
              <a:lnSpc>
                <a:spcPts val="2940"/>
              </a:lnSpc>
              <a:spcBef>
                <a:spcPct val="0"/>
              </a:spcBef>
            </a:pPr>
            <a:r>
              <a:rPr lang="en-US" sz="2100">
                <a:solidFill>
                  <a:srgbClr val="F5F5EF"/>
                </a:solidFill>
                <a:latin typeface="Now Bold"/>
              </a:rPr>
              <a:t>Blood Pressure</a:t>
            </a:r>
          </a:p>
        </p:txBody>
      </p:sp>
      <p:grpSp>
        <p:nvGrpSpPr>
          <p:cNvPr id="23" name="Group 23"/>
          <p:cNvGrpSpPr/>
          <p:nvPr/>
        </p:nvGrpSpPr>
        <p:grpSpPr>
          <a:xfrm>
            <a:off x="3568916" y="5156416"/>
            <a:ext cx="3113721" cy="1314174"/>
            <a:chOff x="0" y="0"/>
            <a:chExt cx="2146842" cy="906094"/>
          </a:xfrm>
        </p:grpSpPr>
        <p:sp>
          <p:nvSpPr>
            <p:cNvPr id="24" name="Freeform 24"/>
            <p:cNvSpPr/>
            <p:nvPr/>
          </p:nvSpPr>
          <p:spPr>
            <a:xfrm>
              <a:off x="0" y="0"/>
              <a:ext cx="2146843" cy="906094"/>
            </a:xfrm>
            <a:custGeom>
              <a:avLst/>
              <a:gdLst/>
              <a:ahLst/>
              <a:cxnLst/>
              <a:rect l="l" t="t" r="r" b="b"/>
              <a:pathLst>
                <a:path w="2146843" h="906094">
                  <a:moveTo>
                    <a:pt x="2022382" y="906094"/>
                  </a:moveTo>
                  <a:lnTo>
                    <a:pt x="124460" y="906094"/>
                  </a:lnTo>
                  <a:cubicBezTo>
                    <a:pt x="55880" y="906094"/>
                    <a:pt x="0" y="850214"/>
                    <a:pt x="0" y="781634"/>
                  </a:cubicBezTo>
                  <a:lnTo>
                    <a:pt x="0" y="124460"/>
                  </a:lnTo>
                  <a:cubicBezTo>
                    <a:pt x="0" y="55880"/>
                    <a:pt x="55880" y="0"/>
                    <a:pt x="124460" y="0"/>
                  </a:cubicBezTo>
                  <a:lnTo>
                    <a:pt x="2022383" y="0"/>
                  </a:lnTo>
                  <a:cubicBezTo>
                    <a:pt x="2090962" y="0"/>
                    <a:pt x="2146843" y="55880"/>
                    <a:pt x="2146843" y="124460"/>
                  </a:cubicBezTo>
                  <a:lnTo>
                    <a:pt x="2146843" y="781634"/>
                  </a:lnTo>
                  <a:cubicBezTo>
                    <a:pt x="2146843" y="850214"/>
                    <a:pt x="2090962" y="906094"/>
                    <a:pt x="2022383" y="906094"/>
                  </a:cubicBezTo>
                  <a:close/>
                </a:path>
              </a:pathLst>
            </a:custGeom>
            <a:solidFill>
              <a:srgbClr val="C8A1B2"/>
            </a:solidFill>
          </p:spPr>
        </p:sp>
      </p:grpSp>
      <p:sp>
        <p:nvSpPr>
          <p:cNvPr id="25" name="TextBox 25"/>
          <p:cNvSpPr txBox="1"/>
          <p:nvPr/>
        </p:nvSpPr>
        <p:spPr>
          <a:xfrm>
            <a:off x="3568916" y="5607340"/>
            <a:ext cx="3113721" cy="364702"/>
          </a:xfrm>
          <a:prstGeom prst="rect">
            <a:avLst/>
          </a:prstGeom>
        </p:spPr>
        <p:txBody>
          <a:bodyPr lIns="0" tIns="0" rIns="0" bIns="0" rtlCol="0" anchor="t">
            <a:spAutoFit/>
          </a:bodyPr>
          <a:lstStyle/>
          <a:p>
            <a:pPr algn="ctr">
              <a:lnSpc>
                <a:spcPts val="2940"/>
              </a:lnSpc>
              <a:spcBef>
                <a:spcPct val="0"/>
              </a:spcBef>
            </a:pPr>
            <a:r>
              <a:rPr lang="en-US" sz="2100">
                <a:solidFill>
                  <a:srgbClr val="F5F5EF"/>
                </a:solidFill>
                <a:latin typeface="Now Bold"/>
              </a:rPr>
              <a:t>Skin Thickness </a:t>
            </a:r>
          </a:p>
        </p:txBody>
      </p:sp>
      <p:grpSp>
        <p:nvGrpSpPr>
          <p:cNvPr id="26" name="Group 26"/>
          <p:cNvGrpSpPr/>
          <p:nvPr/>
        </p:nvGrpSpPr>
        <p:grpSpPr>
          <a:xfrm>
            <a:off x="3568916" y="7341346"/>
            <a:ext cx="3113721" cy="1314174"/>
            <a:chOff x="0" y="0"/>
            <a:chExt cx="2146842" cy="906094"/>
          </a:xfrm>
        </p:grpSpPr>
        <p:sp>
          <p:nvSpPr>
            <p:cNvPr id="27" name="Freeform 27"/>
            <p:cNvSpPr/>
            <p:nvPr/>
          </p:nvSpPr>
          <p:spPr>
            <a:xfrm>
              <a:off x="0" y="0"/>
              <a:ext cx="2146843" cy="906094"/>
            </a:xfrm>
            <a:custGeom>
              <a:avLst/>
              <a:gdLst/>
              <a:ahLst/>
              <a:cxnLst/>
              <a:rect l="l" t="t" r="r" b="b"/>
              <a:pathLst>
                <a:path w="2146843" h="906094">
                  <a:moveTo>
                    <a:pt x="2022382" y="906094"/>
                  </a:moveTo>
                  <a:lnTo>
                    <a:pt x="124460" y="906094"/>
                  </a:lnTo>
                  <a:cubicBezTo>
                    <a:pt x="55880" y="906094"/>
                    <a:pt x="0" y="850214"/>
                    <a:pt x="0" y="781634"/>
                  </a:cubicBezTo>
                  <a:lnTo>
                    <a:pt x="0" y="124460"/>
                  </a:lnTo>
                  <a:cubicBezTo>
                    <a:pt x="0" y="55880"/>
                    <a:pt x="55880" y="0"/>
                    <a:pt x="124460" y="0"/>
                  </a:cubicBezTo>
                  <a:lnTo>
                    <a:pt x="2022383" y="0"/>
                  </a:lnTo>
                  <a:cubicBezTo>
                    <a:pt x="2090962" y="0"/>
                    <a:pt x="2146843" y="55880"/>
                    <a:pt x="2146843" y="124460"/>
                  </a:cubicBezTo>
                  <a:lnTo>
                    <a:pt x="2146843" y="781634"/>
                  </a:lnTo>
                  <a:cubicBezTo>
                    <a:pt x="2146843" y="850214"/>
                    <a:pt x="2090962" y="906094"/>
                    <a:pt x="2022383" y="906094"/>
                  </a:cubicBezTo>
                  <a:close/>
                </a:path>
              </a:pathLst>
            </a:custGeom>
            <a:solidFill>
              <a:srgbClr val="C8A1B2"/>
            </a:solidFill>
          </p:spPr>
        </p:sp>
      </p:grpSp>
      <p:sp>
        <p:nvSpPr>
          <p:cNvPr id="28" name="TextBox 28"/>
          <p:cNvSpPr txBox="1"/>
          <p:nvPr/>
        </p:nvSpPr>
        <p:spPr>
          <a:xfrm>
            <a:off x="3568916" y="7683085"/>
            <a:ext cx="3113721" cy="1105535"/>
          </a:xfrm>
          <a:prstGeom prst="rect">
            <a:avLst/>
          </a:prstGeom>
        </p:spPr>
        <p:txBody>
          <a:bodyPr lIns="0" tIns="0" rIns="0" bIns="0" rtlCol="0" anchor="t">
            <a:spAutoFit/>
          </a:bodyPr>
          <a:lstStyle/>
          <a:p>
            <a:pPr algn="ctr">
              <a:lnSpc>
                <a:spcPts val="2940"/>
              </a:lnSpc>
            </a:pPr>
            <a:r>
              <a:rPr lang="en-US" sz="2100">
                <a:solidFill>
                  <a:srgbClr val="F5F5EF"/>
                </a:solidFill>
                <a:latin typeface="Now Bold"/>
              </a:rPr>
              <a:t>Diabetes Pedigree Function</a:t>
            </a:r>
          </a:p>
          <a:p>
            <a:pPr algn="ctr">
              <a:lnSpc>
                <a:spcPts val="2940"/>
              </a:lnSpc>
              <a:spcBef>
                <a:spcPct val="0"/>
              </a:spcBef>
            </a:pPr>
            <a:endParaRPr lang="en-US" sz="2100">
              <a:solidFill>
                <a:srgbClr val="F5F5EF"/>
              </a:solidFill>
              <a:latin typeface="Now Bold"/>
            </a:endParaRPr>
          </a:p>
        </p:txBody>
      </p:sp>
      <p:grpSp>
        <p:nvGrpSpPr>
          <p:cNvPr id="29" name="Group 29"/>
          <p:cNvGrpSpPr/>
          <p:nvPr/>
        </p:nvGrpSpPr>
        <p:grpSpPr>
          <a:xfrm>
            <a:off x="7530409" y="3045666"/>
            <a:ext cx="3113721" cy="1314174"/>
            <a:chOff x="0" y="0"/>
            <a:chExt cx="2146842" cy="906094"/>
          </a:xfrm>
        </p:grpSpPr>
        <p:sp>
          <p:nvSpPr>
            <p:cNvPr id="30" name="Freeform 30"/>
            <p:cNvSpPr/>
            <p:nvPr/>
          </p:nvSpPr>
          <p:spPr>
            <a:xfrm>
              <a:off x="0" y="0"/>
              <a:ext cx="2146843" cy="906094"/>
            </a:xfrm>
            <a:custGeom>
              <a:avLst/>
              <a:gdLst/>
              <a:ahLst/>
              <a:cxnLst/>
              <a:rect l="l" t="t" r="r" b="b"/>
              <a:pathLst>
                <a:path w="2146843" h="906094">
                  <a:moveTo>
                    <a:pt x="2022382" y="906094"/>
                  </a:moveTo>
                  <a:lnTo>
                    <a:pt x="124460" y="906094"/>
                  </a:lnTo>
                  <a:cubicBezTo>
                    <a:pt x="55880" y="906094"/>
                    <a:pt x="0" y="850214"/>
                    <a:pt x="0" y="781634"/>
                  </a:cubicBezTo>
                  <a:lnTo>
                    <a:pt x="0" y="124460"/>
                  </a:lnTo>
                  <a:cubicBezTo>
                    <a:pt x="0" y="55880"/>
                    <a:pt x="55880" y="0"/>
                    <a:pt x="124460" y="0"/>
                  </a:cubicBezTo>
                  <a:lnTo>
                    <a:pt x="2022383" y="0"/>
                  </a:lnTo>
                  <a:cubicBezTo>
                    <a:pt x="2090962" y="0"/>
                    <a:pt x="2146843" y="55880"/>
                    <a:pt x="2146843" y="124460"/>
                  </a:cubicBezTo>
                  <a:lnTo>
                    <a:pt x="2146843" y="781634"/>
                  </a:lnTo>
                  <a:cubicBezTo>
                    <a:pt x="2146843" y="850214"/>
                    <a:pt x="2090962" y="906094"/>
                    <a:pt x="2022383" y="906094"/>
                  </a:cubicBezTo>
                  <a:close/>
                </a:path>
              </a:pathLst>
            </a:custGeom>
            <a:solidFill>
              <a:srgbClr val="C8A1B2"/>
            </a:solidFill>
          </p:spPr>
        </p:sp>
      </p:grpSp>
      <p:sp>
        <p:nvSpPr>
          <p:cNvPr id="31" name="TextBox 31"/>
          <p:cNvSpPr txBox="1"/>
          <p:nvPr/>
        </p:nvSpPr>
        <p:spPr>
          <a:xfrm>
            <a:off x="7530409" y="3496590"/>
            <a:ext cx="3113721" cy="364702"/>
          </a:xfrm>
          <a:prstGeom prst="rect">
            <a:avLst/>
          </a:prstGeom>
        </p:spPr>
        <p:txBody>
          <a:bodyPr lIns="0" tIns="0" rIns="0" bIns="0" rtlCol="0" anchor="t">
            <a:spAutoFit/>
          </a:bodyPr>
          <a:lstStyle/>
          <a:p>
            <a:pPr algn="ctr">
              <a:lnSpc>
                <a:spcPts val="2940"/>
              </a:lnSpc>
              <a:spcBef>
                <a:spcPct val="0"/>
              </a:spcBef>
            </a:pPr>
            <a:r>
              <a:rPr lang="en-US" sz="2100">
                <a:solidFill>
                  <a:srgbClr val="F5F5EF"/>
                </a:solidFill>
                <a:latin typeface="Now Bold"/>
              </a:rPr>
              <a:t>Glucose </a:t>
            </a:r>
            <a:r>
              <a:rPr lang="en-US" sz="1200">
                <a:solidFill>
                  <a:srgbClr val="F5F5EF"/>
                </a:solidFill>
                <a:latin typeface="Arimo"/>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AF6"/>
        </a:solidFill>
        <a:effectLst/>
      </p:bgPr>
    </p:bg>
    <p:spTree>
      <p:nvGrpSpPr>
        <p:cNvPr id="1" name=""/>
        <p:cNvGrpSpPr/>
        <p:nvPr/>
      </p:nvGrpSpPr>
      <p:grpSpPr>
        <a:xfrm>
          <a:off x="0" y="0"/>
          <a:ext cx="0" cy="0"/>
          <a:chOff x="0" y="0"/>
          <a:chExt cx="0" cy="0"/>
        </a:xfrm>
      </p:grpSpPr>
      <p:grpSp>
        <p:nvGrpSpPr>
          <p:cNvPr id="2" name="Group 2"/>
          <p:cNvGrpSpPr/>
          <p:nvPr/>
        </p:nvGrpSpPr>
        <p:grpSpPr>
          <a:xfrm>
            <a:off x="-365197" y="-489644"/>
            <a:ext cx="19018395" cy="4861737"/>
            <a:chOff x="0" y="0"/>
            <a:chExt cx="6186311" cy="1581428"/>
          </a:xfrm>
        </p:grpSpPr>
        <p:sp>
          <p:nvSpPr>
            <p:cNvPr id="3" name="Freeform 3"/>
            <p:cNvSpPr/>
            <p:nvPr/>
          </p:nvSpPr>
          <p:spPr>
            <a:xfrm>
              <a:off x="0" y="0"/>
              <a:ext cx="6186311" cy="1581428"/>
            </a:xfrm>
            <a:custGeom>
              <a:avLst/>
              <a:gdLst/>
              <a:ahLst/>
              <a:cxnLst/>
              <a:rect l="l" t="t" r="r" b="b"/>
              <a:pathLst>
                <a:path w="6186311" h="1581428">
                  <a:moveTo>
                    <a:pt x="6061851" y="1581428"/>
                  </a:moveTo>
                  <a:lnTo>
                    <a:pt x="124460" y="1581428"/>
                  </a:lnTo>
                  <a:cubicBezTo>
                    <a:pt x="55880" y="1581428"/>
                    <a:pt x="0" y="1525548"/>
                    <a:pt x="0" y="1456968"/>
                  </a:cubicBezTo>
                  <a:lnTo>
                    <a:pt x="0" y="124460"/>
                  </a:lnTo>
                  <a:cubicBezTo>
                    <a:pt x="0" y="55880"/>
                    <a:pt x="55880" y="0"/>
                    <a:pt x="124460" y="0"/>
                  </a:cubicBezTo>
                  <a:lnTo>
                    <a:pt x="6061851" y="0"/>
                  </a:lnTo>
                  <a:cubicBezTo>
                    <a:pt x="6130431" y="0"/>
                    <a:pt x="6186311" y="55880"/>
                    <a:pt x="6186311" y="124460"/>
                  </a:cubicBezTo>
                  <a:lnTo>
                    <a:pt x="6186311" y="1456968"/>
                  </a:lnTo>
                  <a:cubicBezTo>
                    <a:pt x="6186311" y="1525548"/>
                    <a:pt x="6130431" y="1581428"/>
                    <a:pt x="6061851" y="1581428"/>
                  </a:cubicBezTo>
                  <a:close/>
                </a:path>
              </a:pathLst>
            </a:custGeom>
            <a:solidFill>
              <a:srgbClr val="E9EAF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47539" y="-5223099"/>
            <a:ext cx="13938055" cy="13938055"/>
          </a:xfrm>
          <a:prstGeom prst="rect">
            <a:avLst/>
          </a:prstGeom>
        </p:spPr>
      </p:pic>
      <p:pic>
        <p:nvPicPr>
          <p:cNvPr id="5" name="Picture 5"/>
          <p:cNvPicPr>
            <a:picLocks noChangeAspect="1"/>
          </p:cNvPicPr>
          <p:nvPr/>
        </p:nvPicPr>
        <p:blipFill>
          <a:blip r:embed="rId4"/>
          <a:srcRect/>
          <a:stretch>
            <a:fillRect/>
          </a:stretch>
        </p:blipFill>
        <p:spPr>
          <a:xfrm>
            <a:off x="11206014" y="4751620"/>
            <a:ext cx="6053286" cy="3842437"/>
          </a:xfrm>
          <a:prstGeom prst="rect">
            <a:avLst/>
          </a:prstGeom>
        </p:spPr>
      </p:pic>
      <p:pic>
        <p:nvPicPr>
          <p:cNvPr id="6" name="Picture 6"/>
          <p:cNvPicPr>
            <a:picLocks noChangeAspect="1"/>
          </p:cNvPicPr>
          <p:nvPr/>
        </p:nvPicPr>
        <p:blipFill>
          <a:blip r:embed="rId5"/>
          <a:srcRect/>
          <a:stretch>
            <a:fillRect/>
          </a:stretch>
        </p:blipFill>
        <p:spPr>
          <a:xfrm>
            <a:off x="670702" y="4751620"/>
            <a:ext cx="6374500" cy="3765858"/>
          </a:xfrm>
          <a:prstGeom prst="rect">
            <a:avLst/>
          </a:prstGeom>
        </p:spPr>
      </p:pic>
      <p:pic>
        <p:nvPicPr>
          <p:cNvPr id="7" name="Picture 7"/>
          <p:cNvPicPr>
            <a:picLocks noChangeAspect="1"/>
          </p:cNvPicPr>
          <p:nvPr/>
        </p:nvPicPr>
        <p:blipFill>
          <a:blip r:embed="rId6"/>
          <a:srcRect/>
          <a:stretch>
            <a:fillRect/>
          </a:stretch>
        </p:blipFill>
        <p:spPr>
          <a:xfrm>
            <a:off x="4485714" y="4751620"/>
            <a:ext cx="8324714" cy="4442282"/>
          </a:xfrm>
          <a:prstGeom prst="rect">
            <a:avLst/>
          </a:prstGeom>
        </p:spPr>
      </p:pic>
      <p:grpSp>
        <p:nvGrpSpPr>
          <p:cNvPr id="8" name="Group 8"/>
          <p:cNvGrpSpPr/>
          <p:nvPr/>
        </p:nvGrpSpPr>
        <p:grpSpPr>
          <a:xfrm>
            <a:off x="-2084081" y="1028700"/>
            <a:ext cx="13139592" cy="1825049"/>
            <a:chOff x="0" y="0"/>
            <a:chExt cx="17519456" cy="2433399"/>
          </a:xfrm>
        </p:grpSpPr>
        <p:sp>
          <p:nvSpPr>
            <p:cNvPr id="9" name="TextBox 9"/>
            <p:cNvSpPr txBox="1"/>
            <p:nvPr/>
          </p:nvSpPr>
          <p:spPr>
            <a:xfrm>
              <a:off x="0" y="-209550"/>
              <a:ext cx="17519456" cy="1664123"/>
            </a:xfrm>
            <a:prstGeom prst="rect">
              <a:avLst/>
            </a:prstGeom>
          </p:spPr>
          <p:txBody>
            <a:bodyPr lIns="0" tIns="0" rIns="0" bIns="0" rtlCol="0" anchor="t">
              <a:spAutoFit/>
            </a:bodyPr>
            <a:lstStyle/>
            <a:p>
              <a:pPr algn="ctr">
                <a:lnSpc>
                  <a:spcPts val="10800"/>
                </a:lnSpc>
              </a:pPr>
              <a:r>
                <a:rPr lang="en-US" sz="7200">
                  <a:solidFill>
                    <a:srgbClr val="000000"/>
                  </a:solidFill>
                  <a:latin typeface="TAN Mon Cheri"/>
                </a:rPr>
                <a:t>TOOLS</a:t>
              </a:r>
            </a:p>
          </p:txBody>
        </p:sp>
        <p:sp>
          <p:nvSpPr>
            <p:cNvPr id="10" name="TextBox 10"/>
            <p:cNvSpPr txBox="1"/>
            <p:nvPr/>
          </p:nvSpPr>
          <p:spPr>
            <a:xfrm>
              <a:off x="0" y="1702091"/>
              <a:ext cx="17519456" cy="731308"/>
            </a:xfrm>
            <a:prstGeom prst="rect">
              <a:avLst/>
            </a:prstGeom>
          </p:spPr>
          <p:txBody>
            <a:bodyPr lIns="0" tIns="0" rIns="0" bIns="0" rtlCol="0" anchor="t">
              <a:spAutoFit/>
            </a:bodyPr>
            <a:lstStyle/>
            <a:p>
              <a:pPr algn="ctr">
                <a:lnSpc>
                  <a:spcPts val="455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a:stretch>
            <a:fillRect/>
          </a:stretch>
        </p:blipFill>
        <p:spPr>
          <a:xfrm rot="-1669334">
            <a:off x="-5480489" y="-5919544"/>
            <a:ext cx="12276134" cy="12276134"/>
          </a:xfrm>
          <a:prstGeom prst="rect">
            <a:avLst/>
          </a:prstGeom>
        </p:spPr>
      </p:pic>
      <p:grpSp>
        <p:nvGrpSpPr>
          <p:cNvPr id="3" name="Group 3"/>
          <p:cNvGrpSpPr/>
          <p:nvPr/>
        </p:nvGrpSpPr>
        <p:grpSpPr>
          <a:xfrm>
            <a:off x="812268" y="872046"/>
            <a:ext cx="9051364" cy="3688193"/>
            <a:chOff x="0" y="0"/>
            <a:chExt cx="12068485" cy="4917591"/>
          </a:xfrm>
        </p:grpSpPr>
        <p:sp>
          <p:nvSpPr>
            <p:cNvPr id="4" name="TextBox 4"/>
            <p:cNvSpPr txBox="1"/>
            <p:nvPr/>
          </p:nvSpPr>
          <p:spPr>
            <a:xfrm>
              <a:off x="0" y="4398020"/>
              <a:ext cx="8917028" cy="519571"/>
            </a:xfrm>
            <a:prstGeom prst="rect">
              <a:avLst/>
            </a:prstGeom>
          </p:spPr>
          <p:txBody>
            <a:bodyPr lIns="0" tIns="0" rIns="0" bIns="0" rtlCol="0" anchor="t">
              <a:spAutoFit/>
            </a:bodyPr>
            <a:lstStyle/>
            <a:p>
              <a:pPr>
                <a:lnSpc>
                  <a:spcPts val="3120"/>
                </a:lnSpc>
              </a:pPr>
              <a:endParaRPr/>
            </a:p>
          </p:txBody>
        </p:sp>
        <p:sp>
          <p:nvSpPr>
            <p:cNvPr id="5" name="TextBox 5"/>
            <p:cNvSpPr txBox="1"/>
            <p:nvPr/>
          </p:nvSpPr>
          <p:spPr>
            <a:xfrm>
              <a:off x="0" y="3252228"/>
              <a:ext cx="8917028" cy="636411"/>
            </a:xfrm>
            <a:prstGeom prst="rect">
              <a:avLst/>
            </a:prstGeom>
          </p:spPr>
          <p:txBody>
            <a:bodyPr lIns="0" tIns="0" rIns="0" bIns="0" rtlCol="0" anchor="t">
              <a:spAutoFit/>
            </a:bodyPr>
            <a:lstStyle/>
            <a:p>
              <a:pPr>
                <a:lnSpc>
                  <a:spcPts val="3900"/>
                </a:lnSpc>
              </a:pPr>
              <a:endParaRPr/>
            </a:p>
          </p:txBody>
        </p:sp>
        <p:sp>
          <p:nvSpPr>
            <p:cNvPr id="6" name="TextBox 6"/>
            <p:cNvSpPr txBox="1"/>
            <p:nvPr/>
          </p:nvSpPr>
          <p:spPr>
            <a:xfrm>
              <a:off x="0" y="-161925"/>
              <a:ext cx="12068485" cy="2699667"/>
            </a:xfrm>
            <a:prstGeom prst="rect">
              <a:avLst/>
            </a:prstGeom>
          </p:spPr>
          <p:txBody>
            <a:bodyPr lIns="0" tIns="0" rIns="0" bIns="0" rtlCol="0" anchor="t">
              <a:spAutoFit/>
            </a:bodyPr>
            <a:lstStyle/>
            <a:p>
              <a:pPr>
                <a:lnSpc>
                  <a:spcPts val="8400"/>
                </a:lnSpc>
              </a:pPr>
              <a:r>
                <a:rPr lang="en-US" sz="5600">
                  <a:solidFill>
                    <a:srgbClr val="000000"/>
                  </a:solidFill>
                  <a:latin typeface="TAN Mon Cheri"/>
                </a:rPr>
                <a:t>EXPOLARITY DATA ANALYSIS</a:t>
              </a:r>
            </a:p>
          </p:txBody>
        </p:sp>
      </p:grpSp>
      <p:pic>
        <p:nvPicPr>
          <p:cNvPr id="7" name="Picture 7"/>
          <p:cNvPicPr>
            <a:picLocks noChangeAspect="1"/>
          </p:cNvPicPr>
          <p:nvPr/>
        </p:nvPicPr>
        <p:blipFill>
          <a:blip r:embed="rId3"/>
          <a:srcRect/>
          <a:stretch>
            <a:fillRect/>
          </a:stretch>
        </p:blipFill>
        <p:spPr>
          <a:xfrm>
            <a:off x="6682015" y="2028952"/>
            <a:ext cx="10807875" cy="72293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a:stretch>
            <a:fillRect/>
          </a:stretch>
        </p:blipFill>
        <p:spPr>
          <a:xfrm rot="-1669334">
            <a:off x="-5480489" y="-5919544"/>
            <a:ext cx="12276134" cy="12276134"/>
          </a:xfrm>
          <a:prstGeom prst="rect">
            <a:avLst/>
          </a:prstGeom>
        </p:spPr>
      </p:pic>
      <p:grpSp>
        <p:nvGrpSpPr>
          <p:cNvPr id="3" name="Group 3"/>
          <p:cNvGrpSpPr/>
          <p:nvPr/>
        </p:nvGrpSpPr>
        <p:grpSpPr>
          <a:xfrm>
            <a:off x="812268" y="872046"/>
            <a:ext cx="9051364" cy="3688193"/>
            <a:chOff x="0" y="0"/>
            <a:chExt cx="12068485" cy="4917591"/>
          </a:xfrm>
        </p:grpSpPr>
        <p:sp>
          <p:nvSpPr>
            <p:cNvPr id="4" name="TextBox 4"/>
            <p:cNvSpPr txBox="1"/>
            <p:nvPr/>
          </p:nvSpPr>
          <p:spPr>
            <a:xfrm>
              <a:off x="0" y="4398020"/>
              <a:ext cx="8917028" cy="519571"/>
            </a:xfrm>
            <a:prstGeom prst="rect">
              <a:avLst/>
            </a:prstGeom>
          </p:spPr>
          <p:txBody>
            <a:bodyPr lIns="0" tIns="0" rIns="0" bIns="0" rtlCol="0" anchor="t">
              <a:spAutoFit/>
            </a:bodyPr>
            <a:lstStyle/>
            <a:p>
              <a:pPr>
                <a:lnSpc>
                  <a:spcPts val="3120"/>
                </a:lnSpc>
              </a:pPr>
              <a:endParaRPr/>
            </a:p>
          </p:txBody>
        </p:sp>
        <p:sp>
          <p:nvSpPr>
            <p:cNvPr id="5" name="TextBox 5"/>
            <p:cNvSpPr txBox="1"/>
            <p:nvPr/>
          </p:nvSpPr>
          <p:spPr>
            <a:xfrm>
              <a:off x="0" y="3252228"/>
              <a:ext cx="8917028" cy="636411"/>
            </a:xfrm>
            <a:prstGeom prst="rect">
              <a:avLst/>
            </a:prstGeom>
          </p:spPr>
          <p:txBody>
            <a:bodyPr lIns="0" tIns="0" rIns="0" bIns="0" rtlCol="0" anchor="t">
              <a:spAutoFit/>
            </a:bodyPr>
            <a:lstStyle/>
            <a:p>
              <a:pPr>
                <a:lnSpc>
                  <a:spcPts val="3900"/>
                </a:lnSpc>
              </a:pPr>
              <a:endParaRPr/>
            </a:p>
          </p:txBody>
        </p:sp>
        <p:sp>
          <p:nvSpPr>
            <p:cNvPr id="6" name="TextBox 6"/>
            <p:cNvSpPr txBox="1"/>
            <p:nvPr/>
          </p:nvSpPr>
          <p:spPr>
            <a:xfrm>
              <a:off x="0" y="-161925"/>
              <a:ext cx="12068485" cy="2699667"/>
            </a:xfrm>
            <a:prstGeom prst="rect">
              <a:avLst/>
            </a:prstGeom>
          </p:spPr>
          <p:txBody>
            <a:bodyPr lIns="0" tIns="0" rIns="0" bIns="0" rtlCol="0" anchor="t">
              <a:spAutoFit/>
            </a:bodyPr>
            <a:lstStyle/>
            <a:p>
              <a:pPr>
                <a:lnSpc>
                  <a:spcPts val="8400"/>
                </a:lnSpc>
              </a:pPr>
              <a:r>
                <a:rPr lang="en-US" sz="5600">
                  <a:solidFill>
                    <a:srgbClr val="000000"/>
                  </a:solidFill>
                  <a:latin typeface="TAN Mon Cheri"/>
                </a:rPr>
                <a:t>EXPOLARITY DATA ANALYSIS</a:t>
              </a:r>
            </a:p>
          </p:txBody>
        </p:sp>
      </p:grpSp>
      <p:pic>
        <p:nvPicPr>
          <p:cNvPr id="7" name="Picture 7"/>
          <p:cNvPicPr>
            <a:picLocks noChangeAspect="1"/>
          </p:cNvPicPr>
          <p:nvPr/>
        </p:nvPicPr>
        <p:blipFill>
          <a:blip r:embed="rId3"/>
          <a:srcRect/>
          <a:stretch>
            <a:fillRect/>
          </a:stretch>
        </p:blipFill>
        <p:spPr>
          <a:xfrm>
            <a:off x="342722" y="3472010"/>
            <a:ext cx="17945278" cy="54807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a:stretch>
            <a:fillRect/>
          </a:stretch>
        </p:blipFill>
        <p:spPr>
          <a:xfrm rot="-1669334">
            <a:off x="-5480489" y="-5919544"/>
            <a:ext cx="12276134" cy="12276134"/>
          </a:xfrm>
          <a:prstGeom prst="rect">
            <a:avLst/>
          </a:prstGeom>
        </p:spPr>
      </p:pic>
      <p:pic>
        <p:nvPicPr>
          <p:cNvPr id="3" name="Picture 3"/>
          <p:cNvPicPr>
            <a:picLocks noChangeAspect="1"/>
          </p:cNvPicPr>
          <p:nvPr/>
        </p:nvPicPr>
        <p:blipFill>
          <a:blip r:embed="rId3"/>
          <a:srcRect/>
          <a:stretch>
            <a:fillRect/>
          </a:stretch>
        </p:blipFill>
        <p:spPr>
          <a:xfrm>
            <a:off x="400652" y="3604665"/>
            <a:ext cx="17486695" cy="5442734"/>
          </a:xfrm>
          <a:prstGeom prst="rect">
            <a:avLst/>
          </a:prstGeom>
        </p:spPr>
      </p:pic>
      <p:grpSp>
        <p:nvGrpSpPr>
          <p:cNvPr id="4" name="Group 4"/>
          <p:cNvGrpSpPr/>
          <p:nvPr/>
        </p:nvGrpSpPr>
        <p:grpSpPr>
          <a:xfrm>
            <a:off x="812268" y="872046"/>
            <a:ext cx="9051364" cy="3688193"/>
            <a:chOff x="0" y="0"/>
            <a:chExt cx="12068485" cy="4917591"/>
          </a:xfrm>
        </p:grpSpPr>
        <p:sp>
          <p:nvSpPr>
            <p:cNvPr id="5" name="TextBox 5"/>
            <p:cNvSpPr txBox="1"/>
            <p:nvPr/>
          </p:nvSpPr>
          <p:spPr>
            <a:xfrm>
              <a:off x="0" y="4398020"/>
              <a:ext cx="8917028" cy="519571"/>
            </a:xfrm>
            <a:prstGeom prst="rect">
              <a:avLst/>
            </a:prstGeom>
          </p:spPr>
          <p:txBody>
            <a:bodyPr lIns="0" tIns="0" rIns="0" bIns="0" rtlCol="0" anchor="t">
              <a:spAutoFit/>
            </a:bodyPr>
            <a:lstStyle/>
            <a:p>
              <a:pPr>
                <a:lnSpc>
                  <a:spcPts val="3120"/>
                </a:lnSpc>
              </a:pPr>
              <a:endParaRPr/>
            </a:p>
          </p:txBody>
        </p:sp>
        <p:sp>
          <p:nvSpPr>
            <p:cNvPr id="6" name="TextBox 6"/>
            <p:cNvSpPr txBox="1"/>
            <p:nvPr/>
          </p:nvSpPr>
          <p:spPr>
            <a:xfrm>
              <a:off x="0" y="3252228"/>
              <a:ext cx="8917028" cy="636411"/>
            </a:xfrm>
            <a:prstGeom prst="rect">
              <a:avLst/>
            </a:prstGeom>
          </p:spPr>
          <p:txBody>
            <a:bodyPr lIns="0" tIns="0" rIns="0" bIns="0" rtlCol="0" anchor="t">
              <a:spAutoFit/>
            </a:bodyPr>
            <a:lstStyle/>
            <a:p>
              <a:pPr>
                <a:lnSpc>
                  <a:spcPts val="3900"/>
                </a:lnSpc>
              </a:pPr>
              <a:endParaRPr/>
            </a:p>
          </p:txBody>
        </p:sp>
        <p:sp>
          <p:nvSpPr>
            <p:cNvPr id="7" name="TextBox 7"/>
            <p:cNvSpPr txBox="1"/>
            <p:nvPr/>
          </p:nvSpPr>
          <p:spPr>
            <a:xfrm>
              <a:off x="0" y="-161925"/>
              <a:ext cx="12068485" cy="2699667"/>
            </a:xfrm>
            <a:prstGeom prst="rect">
              <a:avLst/>
            </a:prstGeom>
          </p:spPr>
          <p:txBody>
            <a:bodyPr lIns="0" tIns="0" rIns="0" bIns="0" rtlCol="0" anchor="t">
              <a:spAutoFit/>
            </a:bodyPr>
            <a:lstStyle/>
            <a:p>
              <a:pPr>
                <a:lnSpc>
                  <a:spcPts val="8400"/>
                </a:lnSpc>
              </a:pPr>
              <a:r>
                <a:rPr lang="en-US" sz="5600">
                  <a:solidFill>
                    <a:srgbClr val="000000"/>
                  </a:solidFill>
                  <a:latin typeface="TAN Mon Cheri"/>
                </a:rPr>
                <a:t>EXPOLARITY DATA ANALYSIS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a:stretch>
            <a:fillRect/>
          </a:stretch>
        </p:blipFill>
        <p:spPr>
          <a:xfrm rot="-1669334">
            <a:off x="-5480489" y="-5919544"/>
            <a:ext cx="12276134" cy="12276134"/>
          </a:xfrm>
          <a:prstGeom prst="rect">
            <a:avLst/>
          </a:prstGeom>
        </p:spPr>
      </p:pic>
      <p:pic>
        <p:nvPicPr>
          <p:cNvPr id="3" name="Picture 3"/>
          <p:cNvPicPr>
            <a:picLocks noChangeAspect="1"/>
          </p:cNvPicPr>
          <p:nvPr/>
        </p:nvPicPr>
        <p:blipFill>
          <a:blip r:embed="rId3"/>
          <a:srcRect/>
          <a:stretch>
            <a:fillRect/>
          </a:stretch>
        </p:blipFill>
        <p:spPr>
          <a:xfrm>
            <a:off x="657578" y="3852933"/>
            <a:ext cx="17040577" cy="5282579"/>
          </a:xfrm>
          <a:prstGeom prst="rect">
            <a:avLst/>
          </a:prstGeom>
        </p:spPr>
      </p:pic>
      <p:grpSp>
        <p:nvGrpSpPr>
          <p:cNvPr id="4" name="Group 4"/>
          <p:cNvGrpSpPr/>
          <p:nvPr/>
        </p:nvGrpSpPr>
        <p:grpSpPr>
          <a:xfrm>
            <a:off x="812268" y="872046"/>
            <a:ext cx="9051364" cy="3688193"/>
            <a:chOff x="0" y="0"/>
            <a:chExt cx="12068485" cy="4917591"/>
          </a:xfrm>
        </p:grpSpPr>
        <p:sp>
          <p:nvSpPr>
            <p:cNvPr id="5" name="TextBox 5"/>
            <p:cNvSpPr txBox="1"/>
            <p:nvPr/>
          </p:nvSpPr>
          <p:spPr>
            <a:xfrm>
              <a:off x="0" y="4398020"/>
              <a:ext cx="8917028" cy="519571"/>
            </a:xfrm>
            <a:prstGeom prst="rect">
              <a:avLst/>
            </a:prstGeom>
          </p:spPr>
          <p:txBody>
            <a:bodyPr lIns="0" tIns="0" rIns="0" bIns="0" rtlCol="0" anchor="t">
              <a:spAutoFit/>
            </a:bodyPr>
            <a:lstStyle/>
            <a:p>
              <a:pPr>
                <a:lnSpc>
                  <a:spcPts val="3120"/>
                </a:lnSpc>
              </a:pPr>
              <a:endParaRPr/>
            </a:p>
          </p:txBody>
        </p:sp>
        <p:sp>
          <p:nvSpPr>
            <p:cNvPr id="6" name="TextBox 6"/>
            <p:cNvSpPr txBox="1"/>
            <p:nvPr/>
          </p:nvSpPr>
          <p:spPr>
            <a:xfrm>
              <a:off x="0" y="3252228"/>
              <a:ext cx="8917028" cy="636411"/>
            </a:xfrm>
            <a:prstGeom prst="rect">
              <a:avLst/>
            </a:prstGeom>
          </p:spPr>
          <p:txBody>
            <a:bodyPr lIns="0" tIns="0" rIns="0" bIns="0" rtlCol="0" anchor="t">
              <a:spAutoFit/>
            </a:bodyPr>
            <a:lstStyle/>
            <a:p>
              <a:pPr>
                <a:lnSpc>
                  <a:spcPts val="3900"/>
                </a:lnSpc>
              </a:pPr>
              <a:endParaRPr/>
            </a:p>
          </p:txBody>
        </p:sp>
        <p:sp>
          <p:nvSpPr>
            <p:cNvPr id="7" name="TextBox 7"/>
            <p:cNvSpPr txBox="1"/>
            <p:nvPr/>
          </p:nvSpPr>
          <p:spPr>
            <a:xfrm>
              <a:off x="0" y="-161925"/>
              <a:ext cx="12068485" cy="2699667"/>
            </a:xfrm>
            <a:prstGeom prst="rect">
              <a:avLst/>
            </a:prstGeom>
          </p:spPr>
          <p:txBody>
            <a:bodyPr lIns="0" tIns="0" rIns="0" bIns="0" rtlCol="0" anchor="t">
              <a:spAutoFit/>
            </a:bodyPr>
            <a:lstStyle/>
            <a:p>
              <a:pPr>
                <a:lnSpc>
                  <a:spcPts val="8400"/>
                </a:lnSpc>
              </a:pPr>
              <a:r>
                <a:rPr lang="en-US" sz="5600">
                  <a:solidFill>
                    <a:srgbClr val="000000"/>
                  </a:solidFill>
                  <a:latin typeface="TAN Mon Cheri"/>
                </a:rPr>
                <a:t>EXPOLARITY DATA ANALYSIS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TotalTime>
  <Words>467</Words>
  <Application>Microsoft Macintosh PowerPoint</Application>
  <PresentationFormat>Custom</PresentationFormat>
  <Paragraphs>73</Paragraphs>
  <Slides>24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TT Commons Pro</vt:lpstr>
      <vt:lpstr>Arimo</vt:lpstr>
      <vt:lpstr>TT Commons Pro Bold</vt:lpstr>
      <vt:lpstr>Now Bold</vt:lpstr>
      <vt:lpstr>Calibri</vt:lpstr>
      <vt:lpstr>TAN Mon Cheri</vt:lpstr>
      <vt:lpstr>Now</vt:lpstr>
      <vt:lpstr>Arial</vt:lpstr>
      <vt:lpstr>Didot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Diabetes</dc:title>
  <cp:lastModifiedBy>sultanah aldosari</cp:lastModifiedBy>
  <cp:revision>8</cp:revision>
  <dcterms:created xsi:type="dcterms:W3CDTF">2006-08-16T00:00:00Z</dcterms:created>
  <dcterms:modified xsi:type="dcterms:W3CDTF">2021-12-14T19:22:50Z</dcterms:modified>
  <dc:identifier>DAEu-VAOmdk</dc:identifier>
</cp:coreProperties>
</file>